
<file path=[Content_Types].xml><?xml version="1.0" encoding="utf-8"?>
<Types xmlns="http://schemas.openxmlformats.org/package/2006/content-types">
  <Override PartName="/_rels/.rels" ContentType="application/vnd.openxmlformats-package.relationships+xml"/>
  <Override PartName="/ppt/theme/theme2.xml" ContentType="application/vnd.openxmlformats-officedocument.theme+xml"/>
  <Override PartName="/ppt/theme/theme1.xml" ContentType="application/vnd.openxmlformats-officedocument.theme+xml"/>
  <Override PartName="/ppt/presentation.xml" ContentType="application/vnd.openxmlformats-officedocument.presentationml.presentation.main+xml"/>
  <Override PartName="/ppt/_rels/presentation.xml.rels" ContentType="application/vnd.openxmlformats-package.relationships+xml"/>
  <Override PartName="/ppt/slideMasters/_rels/slideMaster1.xml.rels" ContentType="application/vnd.openxmlformats-package.relationships+xml"/>
  <Override PartName="/ppt/slideMasters/_rels/slideMaster2.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_rels/slideLayout1.xml.rels" ContentType="application/vnd.openxmlformats-package.relationships+xml"/>
  <Override PartName="/ppt/slideLayouts/_rels/slideLayout2.xml.rels" ContentType="application/vnd.openxmlformats-package.relationships+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s/slide9.xml" ContentType="application/vnd.openxmlformats-officedocument.presentationml.slide+xml"/>
  <Override PartName="/ppt/slides/slide12.xml" ContentType="application/vnd.openxmlformats-officedocument.presentationml.slide+xml"/>
  <Override PartName="/ppt/slides/_rels/slide16.xml.rels" ContentType="application/vnd.openxmlformats-package.relationships+xml"/>
  <Override PartName="/ppt/slides/_rels/slide2.xml.rels" ContentType="application/vnd.openxmlformats-package.relationships+xml"/>
  <Override PartName="/ppt/slides/_rels/slide14.xml.rels" ContentType="application/vnd.openxmlformats-package.relationships+xml"/>
  <Override PartName="/ppt/slides/_rels/slide8.xml.rels" ContentType="application/vnd.openxmlformats-package.relationships+xml"/>
  <Override PartName="/ppt/slides/_rels/slide13.xml.rels" ContentType="application/vnd.openxmlformats-package.relationships+xml"/>
  <Override PartName="/ppt/slides/_rels/slide6.xml.rels" ContentType="application/vnd.openxmlformats-package.relationships+xml"/>
  <Override PartName="/ppt/slides/_rels/slide19.xml.rels" ContentType="application/vnd.openxmlformats-package.relationships+xml"/>
  <Override PartName="/ppt/slides/_rels/slide20.xml.rels" ContentType="application/vnd.openxmlformats-package.relationships+xml"/>
  <Override PartName="/ppt/slides/_rels/slide11.xml.rels" ContentType="application/vnd.openxmlformats-package.relationships+xml"/>
  <Override PartName="/ppt/slides/_rels/slide4.xml.rels" ContentType="application/vnd.openxmlformats-package.relationships+xml"/>
  <Override PartName="/ppt/slides/_rels/slide17.xml.rels" ContentType="application/vnd.openxmlformats-package.relationships+xml"/>
  <Override PartName="/ppt/slides/_rels/slide3.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7.xml.rels" ContentType="application/vnd.openxmlformats-package.relationships+xml"/>
  <Override PartName="/ppt/slides/_rels/slide21.xml.rels" ContentType="application/vnd.openxmlformats-package.relationships+xml"/>
  <Override PartName="/ppt/slides/_rels/slide12.xml.rels" ContentType="application/vnd.openxmlformats-package.relationships+xml"/>
  <Override PartName="/ppt/slides/_rels/slide5.xml.rels" ContentType="application/vnd.openxmlformats-package.relationships+xml"/>
  <Override PartName="/ppt/slides/_rels/slide18.xml.rels" ContentType="application/vnd.openxmlformats-package.relationships+xml"/>
  <Override PartName="/ppt/slides/_rels/slide10.xml.rels" ContentType="application/vnd.openxmlformats-package.relationships+xml"/>
  <Override PartName="/ppt/slides/slide15.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4.xml" ContentType="application/vnd.openxmlformats-officedocument.presentationml.slide+xml"/>
  <Override PartName="/ppt/slides/slide17.xml" ContentType="application/vnd.openxmlformats-officedocument.presentationml.slide+xml"/>
  <Override PartName="/ppt/slides/slide21.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13.xml" ContentType="application/vnd.openxmlformats-officedocument.presentationml.slide+xml"/>
  <Override PartName="/ppt/slides/slide16.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6.xml" ContentType="application/vnd.openxmlformats-officedocument.presentationml.slide+xml"/>
</Types>
</file>

<file path=_rels/.rels><?xml version="1.0" encoding="UTF-8"?>
<Relationships xmlns="http://schemas.openxmlformats.org/package/2006/relationships"><Relationship Id="rId1"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p:sldMasterIdLst>
    <p:sldMasterId id="2147483648" r:id="rId2"/>
    <p:sldMasterId id="2147483650"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2.xml"/>
</Relationships>
</file>

<file path=ppt/slideLayouts/slideLayout1.xml><?xml version="1.0" encoding="utf-8"?>
<p:sldLayout xmlns:a="http://schemas.openxmlformats.org/drawingml/2006/main" xmlns:p="http://schemas.openxmlformats.org/presentationml/2006/main" xmlns:r="http://schemas.openxmlformats.org/officeDocument/2006/relationships" preserve="1" type="title">
  <p:cSld name="Title Slide">
    <p:spTree>
      <p:nvGrpSpPr>
        <p:cNvPr id="1" name=""/>
        <p:cNvGrpSpPr/>
        <p:nvPr/>
      </p:nvGrpSpPr>
      <p:grpSpPr>
        <a:xfrm>
          <a:off x="0" y="0"/>
          <a:ext cx="0" cy="0"/>
          <a:chOff x="0" y="0"/>
          <a:chExt cx="0" cy="0"/>
        </a:xfrm>
      </p:grpSpPr>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preserve="1" type="title">
  <p:cSld name="Title Slide">
    <p:spTree>
      <p:nvGrpSpPr>
        <p:cNvPr id="1" name=""/>
        <p:cNvGrpSpPr/>
        <p:nvPr/>
      </p:nvGrpSpPr>
      <p:grpSpPr>
        <a:xfrm>
          <a:off x="0" y="0"/>
          <a:ext cx="0" cy="0"/>
          <a:chOff x="0" y="0"/>
          <a:chExt cx="0" cy="0"/>
        </a:xfrm>
      </p:grpSpPr>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2.xml"/>
</Relationships>
</file>

<file path=ppt/slideMasters/slideMaster1.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685800" y="2130480"/>
            <a:ext cx="7772040" cy="1469520"/>
          </a:xfrm>
          <a:prstGeom prst="rect">
            <a:avLst/>
          </a:prstGeom>
        </p:spPr>
        <p:txBody>
          <a:bodyPr bIns="45000" lIns="90000" rIns="90000" tIns="45000"/>
          <a:p>
            <a:pPr algn="ctr"/>
            <a:r>
              <a:rPr lang="es-ES" sz="4400">
                <a:solidFill>
                  <a:srgbClr val="000000"/>
                </a:solidFill>
                <a:latin typeface="Calibri"/>
              </a:rPr>
              <a:t>Pulse para editar el formato del texto de títuloHaga clic para modificar el estilo de título del patrón</a:t>
            </a:r>
            <a:endParaRPr/>
          </a:p>
        </p:txBody>
      </p:sp>
      <p:sp>
        <p:nvSpPr>
          <p:cNvPr id="1" name="PlaceHolder 2"/>
          <p:cNvSpPr>
            <a:spLocks noGrp="1"/>
          </p:cNvSpPr>
          <p:nvPr>
            <p:ph type="body"/>
          </p:nvPr>
        </p:nvSpPr>
        <p:spPr>
          <a:xfrm>
            <a:off x="1371600" y="3886200"/>
            <a:ext cx="6400440" cy="1752120"/>
          </a:xfrm>
          <a:prstGeom prst="rect">
            <a:avLst/>
          </a:prstGeom>
        </p:spPr>
        <p:txBody>
          <a:bodyPr bIns="45000" lIns="90000" rIns="90000" tIns="45000"/>
          <a:p>
            <a:pPr>
              <a:buSzPct val="45000"/>
              <a:buFont typeface="StarSymbol"/>
              <a:buChar char=""/>
            </a:pPr>
            <a:r>
              <a:rPr lang="es-ES" sz="3200">
                <a:solidFill>
                  <a:srgbClr val="8b8b8b"/>
                </a:solidFill>
                <a:latin typeface="Calibri"/>
              </a:rPr>
              <a:t>Pulse para editar los formatos del texto del esquema</a:t>
            </a:r>
            <a:endParaRPr/>
          </a:p>
          <a:p>
            <a:pPr lvl="1">
              <a:buSzPct val="45000"/>
              <a:buFont typeface="StarSymbol"/>
              <a:buChar char=""/>
            </a:pPr>
            <a:r>
              <a:rPr lang="es-ES" sz="3200">
                <a:solidFill>
                  <a:srgbClr val="8b8b8b"/>
                </a:solidFill>
                <a:latin typeface="Calibri"/>
              </a:rPr>
              <a:t>Segundo nivel del esquema</a:t>
            </a:r>
            <a:endParaRPr/>
          </a:p>
          <a:p>
            <a:pPr lvl="2">
              <a:buSzPct val="75000"/>
              <a:buFont typeface="StarSymbol"/>
              <a:buChar char=""/>
            </a:pPr>
            <a:r>
              <a:rPr lang="es-ES" sz="3200">
                <a:solidFill>
                  <a:srgbClr val="8b8b8b"/>
                </a:solidFill>
                <a:latin typeface="Calibri"/>
              </a:rPr>
              <a:t>Tercer nivel del esquema</a:t>
            </a:r>
            <a:endParaRPr/>
          </a:p>
          <a:p>
            <a:pPr lvl="3">
              <a:buSzPct val="45000"/>
              <a:buFont typeface="StarSymbol"/>
              <a:buChar char=""/>
            </a:pPr>
            <a:r>
              <a:rPr lang="es-ES" sz="3200">
                <a:solidFill>
                  <a:srgbClr val="8b8b8b"/>
                </a:solidFill>
                <a:latin typeface="Calibri"/>
              </a:rPr>
              <a:t>Cuarto nivel del esquema</a:t>
            </a:r>
            <a:endParaRPr/>
          </a:p>
          <a:p>
            <a:pPr lvl="4">
              <a:buSzPct val="75000"/>
              <a:buFont typeface="StarSymbol"/>
              <a:buChar char=""/>
            </a:pPr>
            <a:r>
              <a:rPr lang="es-ES" sz="3200">
                <a:solidFill>
                  <a:srgbClr val="8b8b8b"/>
                </a:solidFill>
                <a:latin typeface="Calibri"/>
              </a:rPr>
              <a:t>Quinto nivel del esquema</a:t>
            </a:r>
            <a:endParaRPr/>
          </a:p>
          <a:p>
            <a:pPr lvl="5">
              <a:buSzPct val="45000"/>
              <a:buFont typeface="StarSymbol"/>
              <a:buChar char=""/>
            </a:pPr>
            <a:r>
              <a:rPr lang="es-ES" sz="3200">
                <a:solidFill>
                  <a:srgbClr val="8b8b8b"/>
                </a:solidFill>
                <a:latin typeface="Calibri"/>
              </a:rPr>
              <a:t>Sexto nivel del esquema</a:t>
            </a:r>
            <a:endParaRPr/>
          </a:p>
          <a:p>
            <a:pPr lvl="6">
              <a:buSzPct val="45000"/>
              <a:buFont typeface="StarSymbol"/>
              <a:buChar char=""/>
            </a:pPr>
            <a:r>
              <a:rPr lang="es-ES" sz="3200">
                <a:solidFill>
                  <a:srgbClr val="8b8b8b"/>
                </a:solidFill>
                <a:latin typeface="Calibri"/>
              </a:rPr>
              <a:t>Séptimo nivel del esquema</a:t>
            </a:r>
            <a:endParaRPr/>
          </a:p>
          <a:p>
            <a:pPr lvl="7">
              <a:buSzPct val="45000"/>
              <a:buFont typeface="StarSymbol"/>
              <a:buChar char=""/>
            </a:pPr>
            <a:r>
              <a:rPr lang="es-ES" sz="3200">
                <a:solidFill>
                  <a:srgbClr val="8b8b8b"/>
                </a:solidFill>
                <a:latin typeface="Calibri"/>
              </a:rPr>
              <a:t>Octavo nivel del esquema</a:t>
            </a:r>
            <a:endParaRPr/>
          </a:p>
          <a:p>
            <a:r>
              <a:rPr lang="es-ES" sz="3200">
                <a:solidFill>
                  <a:srgbClr val="8b8b8b"/>
                </a:solidFill>
                <a:latin typeface="Calibri"/>
              </a:rPr>
              <a:t>Noveno nivel del esquemaHaga clic para modificar el estilo de subtítulo del patrón</a:t>
            </a:r>
            <a:endParaRPr/>
          </a:p>
        </p:txBody>
      </p:sp>
      <p:sp>
        <p:nvSpPr>
          <p:cNvPr id="2" name="PlaceHolder 3"/>
          <p:cNvSpPr>
            <a:spLocks noGrp="1"/>
          </p:cNvSpPr>
          <p:nvPr>
            <p:ph type="dt"/>
          </p:nvPr>
        </p:nvSpPr>
        <p:spPr>
          <a:xfrm>
            <a:off x="457200" y="6356520"/>
            <a:ext cx="2133360" cy="364680"/>
          </a:xfrm>
          <a:prstGeom prst="rect">
            <a:avLst/>
          </a:prstGeom>
        </p:spPr>
        <p:txBody>
          <a:bodyPr bIns="45000" lIns="90000" rIns="90000" tIns="45000"/>
          <a:p>
            <a:r>
              <a:rPr lang="es-ES" sz="1200">
                <a:solidFill>
                  <a:srgbClr val="8b8b8b"/>
                </a:solidFill>
                <a:latin typeface="Calibri"/>
              </a:rPr>
              <a:t>13/02/14</a:t>
            </a:r>
            <a:endParaRPr/>
          </a:p>
        </p:txBody>
      </p:sp>
      <p:sp>
        <p:nvSpPr>
          <p:cNvPr id="3" name="TextShape 4"/>
          <p:cNvSpPr txBox="1"/>
          <p:nvPr/>
        </p:nvSpPr>
        <p:spPr>
          <a:xfrm>
            <a:off x="3124080" y="6356520"/>
            <a:ext cx="2895120" cy="364680"/>
          </a:xfrm>
          <a:prstGeom prst="rect">
            <a:avLst/>
          </a:prstGeom>
        </p:spPr>
      </p:sp>
      <p:sp>
        <p:nvSpPr>
          <p:cNvPr id="4" name="PlaceHolder 5"/>
          <p:cNvSpPr>
            <a:spLocks noGrp="1"/>
          </p:cNvSpPr>
          <p:nvPr>
            <p:ph type="sldNum"/>
          </p:nvPr>
        </p:nvSpPr>
        <p:spPr>
          <a:xfrm>
            <a:off x="6553080" y="6356520"/>
            <a:ext cx="2133360" cy="364680"/>
          </a:xfrm>
          <a:prstGeom prst="rect">
            <a:avLst/>
          </a:prstGeom>
        </p:spPr>
        <p:txBody>
          <a:bodyPr bIns="45000" lIns="90000" rIns="90000" tIns="45000"/>
          <a:p>
            <a:fld id="{411181A1-3171-41B1-8191-716151413191}" type="slidenum">
              <a:rPr lang="es-ES" sz="1200">
                <a:solidFill>
                  <a:srgbClr val="8b8b8b"/>
                </a:solidFill>
                <a:latin typeface="Calibri"/>
              </a:rPr>
              <a:t>&lt;número&gt;</a:t>
            </a:fld>
            <a:endParaRPr/>
          </a:p>
        </p:txBody>
      </p:sp>
    </p:spTree>
  </p:cSld>
  <p:clrMap accent1="accent1" accent2="accent2" accent3="accent3" accent4="accent4" accent5="accent5" accent6="accent6" bg1="lt1" bg2="lt2" folHlink="folHlink" hlink="hlink" tx1="dk1" tx2="dk2"/>
  <p:sldLayoutIdLst>
    <p:sldLayoutId id="2147483649" r:id="rId2"/>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4680"/>
            <a:ext cx="8229240" cy="1142640"/>
          </a:xfrm>
          <a:prstGeom prst="rect">
            <a:avLst/>
          </a:prstGeom>
        </p:spPr>
        <p:txBody>
          <a:bodyPr bIns="45000" lIns="90000" rIns="90000" tIns="45000"/>
          <a:p>
            <a:pPr algn="ctr"/>
            <a:r>
              <a:rPr lang="es-ES" sz="4400">
                <a:solidFill>
                  <a:srgbClr val="000000"/>
                </a:solidFill>
                <a:latin typeface="Calibri"/>
              </a:rPr>
              <a:t>Pulse para editar el formato del texto de títuloHaga clic para modificar el estilo de título del patrón</a:t>
            </a:r>
            <a:endParaRPr/>
          </a:p>
        </p:txBody>
      </p:sp>
      <p:sp>
        <p:nvSpPr>
          <p:cNvPr id="6" name="PlaceHolder 2"/>
          <p:cNvSpPr>
            <a:spLocks noGrp="1"/>
          </p:cNvSpPr>
          <p:nvPr>
            <p:ph type="body"/>
          </p:nvPr>
        </p:nvSpPr>
        <p:spPr>
          <a:xfrm>
            <a:off x="457200" y="1600200"/>
            <a:ext cx="8229240" cy="4525560"/>
          </a:xfrm>
          <a:prstGeom prst="rect">
            <a:avLst/>
          </a:prstGeom>
        </p:spPr>
        <p:txBody>
          <a:bodyPr bIns="45000" lIns="90000" rIns="90000" tIns="45000"/>
          <a:p>
            <a:pPr>
              <a:buSzPct val="45000"/>
              <a:buFont typeface="StarSymbol"/>
              <a:buChar char=""/>
            </a:pPr>
            <a:r>
              <a:rPr lang="es-ES" sz="3200">
                <a:solidFill>
                  <a:srgbClr val="000000"/>
                </a:solidFill>
                <a:latin typeface="Calibri"/>
              </a:rPr>
              <a:t>Pulse para editar los formatos del texto del esquema</a:t>
            </a:r>
            <a:endParaRPr/>
          </a:p>
          <a:p>
            <a:pPr lvl="1">
              <a:buSzPct val="45000"/>
              <a:buFont typeface="StarSymbol"/>
              <a:buChar char=""/>
            </a:pPr>
            <a:r>
              <a:rPr lang="es-ES" sz="3200">
                <a:solidFill>
                  <a:srgbClr val="000000"/>
                </a:solidFill>
                <a:latin typeface="Calibri"/>
              </a:rPr>
              <a:t>Segundo nivel del esquema</a:t>
            </a:r>
            <a:endParaRPr/>
          </a:p>
          <a:p>
            <a:pPr lvl="2">
              <a:buSzPct val="75000"/>
              <a:buFont typeface="StarSymbol"/>
              <a:buChar char=""/>
            </a:pPr>
            <a:r>
              <a:rPr lang="es-ES" sz="3200">
                <a:solidFill>
                  <a:srgbClr val="000000"/>
                </a:solidFill>
                <a:latin typeface="Calibri"/>
              </a:rPr>
              <a:t>Tercer nivel del esquema</a:t>
            </a:r>
            <a:endParaRPr/>
          </a:p>
          <a:p>
            <a:pPr lvl="3">
              <a:buSzPct val="45000"/>
              <a:buFont typeface="StarSymbol"/>
              <a:buChar char=""/>
            </a:pPr>
            <a:r>
              <a:rPr lang="es-ES" sz="3200">
                <a:solidFill>
                  <a:srgbClr val="000000"/>
                </a:solidFill>
                <a:latin typeface="Calibri"/>
              </a:rPr>
              <a:t>Cuarto nivel del esquema</a:t>
            </a:r>
            <a:endParaRPr/>
          </a:p>
          <a:p>
            <a:pPr lvl="4">
              <a:buSzPct val="75000"/>
              <a:buFont typeface="StarSymbol"/>
              <a:buChar char=""/>
            </a:pPr>
            <a:r>
              <a:rPr lang="es-ES" sz="3200">
                <a:solidFill>
                  <a:srgbClr val="000000"/>
                </a:solidFill>
                <a:latin typeface="Calibri"/>
              </a:rPr>
              <a:t>Quinto nivel del esquema</a:t>
            </a:r>
            <a:endParaRPr/>
          </a:p>
          <a:p>
            <a:pPr lvl="5">
              <a:buSzPct val="45000"/>
              <a:buFont typeface="StarSymbol"/>
              <a:buChar char=""/>
            </a:pPr>
            <a:r>
              <a:rPr lang="es-ES" sz="3200">
                <a:solidFill>
                  <a:srgbClr val="000000"/>
                </a:solidFill>
                <a:latin typeface="Calibri"/>
              </a:rPr>
              <a:t>Sexto nivel del esquema</a:t>
            </a:r>
            <a:endParaRPr/>
          </a:p>
          <a:p>
            <a:pPr lvl="6">
              <a:buSzPct val="45000"/>
              <a:buFont typeface="StarSymbol"/>
              <a:buChar char=""/>
            </a:pPr>
            <a:r>
              <a:rPr lang="es-ES" sz="3200">
                <a:solidFill>
                  <a:srgbClr val="000000"/>
                </a:solidFill>
                <a:latin typeface="Calibri"/>
              </a:rPr>
              <a:t>Séptimo nivel del esquema</a:t>
            </a:r>
            <a:endParaRPr/>
          </a:p>
          <a:p>
            <a:pPr lvl="7">
              <a:buSzPct val="45000"/>
              <a:buFont typeface="StarSymbol"/>
              <a:buChar char=""/>
            </a:pPr>
            <a:r>
              <a:rPr lang="es-ES" sz="3200">
                <a:solidFill>
                  <a:srgbClr val="000000"/>
                </a:solidFill>
                <a:latin typeface="Calibri"/>
              </a:rPr>
              <a:t>Octavo nivel del esquema</a:t>
            </a:r>
            <a:endParaRPr/>
          </a:p>
          <a:p>
            <a:pPr>
              <a:buSzPct val="45000"/>
              <a:buFont typeface="Arial"/>
              <a:buChar char="•"/>
            </a:pPr>
            <a:r>
              <a:rPr lang="es-ES" sz="3200">
                <a:solidFill>
                  <a:srgbClr val="000000"/>
                </a:solidFill>
                <a:latin typeface="Calibri"/>
              </a:rPr>
              <a:t>Noveno nivel del esquemaHaga clic para modificar el estilo de texto del patrón</a:t>
            </a:r>
            <a:endParaRPr/>
          </a:p>
          <a:p>
            <a:pPr lvl="1">
              <a:buSzPct val="45000"/>
              <a:buFont typeface="Arial"/>
              <a:buChar char="–"/>
            </a:pPr>
            <a:r>
              <a:rPr lang="es-ES" sz="2800">
                <a:solidFill>
                  <a:srgbClr val="000000"/>
                </a:solidFill>
                <a:latin typeface="Calibri"/>
              </a:rPr>
              <a:t>Segundo nivel</a:t>
            </a:r>
            <a:endParaRPr/>
          </a:p>
          <a:p>
            <a:pPr lvl="1">
              <a:buSzPct val="45000"/>
              <a:buFont typeface="Arial"/>
              <a:buChar char="–"/>
            </a:pPr>
            <a:r>
              <a:rPr lang="es-ES" sz="2400">
                <a:solidFill>
                  <a:srgbClr val="000000"/>
                </a:solidFill>
                <a:latin typeface="Calibri"/>
              </a:rPr>
              <a:t>Tercer nivel</a:t>
            </a:r>
            <a:endParaRPr/>
          </a:p>
          <a:p>
            <a:pPr lvl="2">
              <a:buSzPct val="75000"/>
              <a:buFont typeface="Arial"/>
              <a:buChar char="•"/>
            </a:pPr>
            <a:r>
              <a:rPr lang="es-ES" sz="2000">
                <a:solidFill>
                  <a:srgbClr val="000000"/>
                </a:solidFill>
                <a:latin typeface="Calibri"/>
              </a:rPr>
              <a:t>Cuarto nivel</a:t>
            </a:r>
            <a:endParaRPr/>
          </a:p>
          <a:p>
            <a:pPr lvl="3">
              <a:buSzPct val="45000"/>
              <a:buFont typeface="Arial"/>
              <a:buChar char="–"/>
            </a:pPr>
            <a:r>
              <a:rPr lang="es-ES" sz="2000">
                <a:solidFill>
                  <a:srgbClr val="000000"/>
                </a:solidFill>
                <a:latin typeface="Calibri"/>
              </a:rPr>
              <a:t>Quinto nivel</a:t>
            </a:r>
            <a:endParaRPr/>
          </a:p>
        </p:txBody>
      </p:sp>
      <p:sp>
        <p:nvSpPr>
          <p:cNvPr id="7" name="PlaceHolder 3"/>
          <p:cNvSpPr>
            <a:spLocks noGrp="1"/>
          </p:cNvSpPr>
          <p:nvPr>
            <p:ph type="dt"/>
          </p:nvPr>
        </p:nvSpPr>
        <p:spPr>
          <a:xfrm>
            <a:off x="457200" y="6356520"/>
            <a:ext cx="2133360" cy="364680"/>
          </a:xfrm>
          <a:prstGeom prst="rect">
            <a:avLst/>
          </a:prstGeom>
        </p:spPr>
        <p:txBody>
          <a:bodyPr bIns="45000" lIns="90000" rIns="90000" tIns="45000"/>
          <a:p>
            <a:r>
              <a:rPr lang="es-ES" sz="1200">
                <a:solidFill>
                  <a:srgbClr val="8b8b8b"/>
                </a:solidFill>
                <a:latin typeface="Calibri"/>
              </a:rPr>
              <a:t>13/02/14</a:t>
            </a:r>
            <a:endParaRPr/>
          </a:p>
        </p:txBody>
      </p:sp>
      <p:sp>
        <p:nvSpPr>
          <p:cNvPr id="8" name="TextShape 4"/>
          <p:cNvSpPr txBox="1"/>
          <p:nvPr/>
        </p:nvSpPr>
        <p:spPr>
          <a:xfrm>
            <a:off x="3124080" y="6356520"/>
            <a:ext cx="2895120" cy="364680"/>
          </a:xfrm>
          <a:prstGeom prst="rect">
            <a:avLst/>
          </a:prstGeom>
        </p:spPr>
      </p:sp>
      <p:sp>
        <p:nvSpPr>
          <p:cNvPr id="9" name="PlaceHolder 5"/>
          <p:cNvSpPr>
            <a:spLocks noGrp="1"/>
          </p:cNvSpPr>
          <p:nvPr>
            <p:ph type="sldNum"/>
          </p:nvPr>
        </p:nvSpPr>
        <p:spPr>
          <a:xfrm>
            <a:off x="6553080" y="6356520"/>
            <a:ext cx="2133360" cy="364680"/>
          </a:xfrm>
          <a:prstGeom prst="rect">
            <a:avLst/>
          </a:prstGeom>
        </p:spPr>
        <p:txBody>
          <a:bodyPr bIns="45000" lIns="90000" rIns="90000" tIns="45000"/>
          <a:p>
            <a:fld id="{A15141C1-A111-4111-B151-D1A1B1114181}" type="slidenum">
              <a:rPr lang="es-ES" sz="1200">
                <a:solidFill>
                  <a:srgbClr val="8b8b8b"/>
                </a:solidFill>
                <a:latin typeface="Calibri"/>
              </a:rPr>
              <a:t>&lt;número&gt;</a:t>
            </a:fld>
            <a:endParaRPr/>
          </a:p>
        </p:txBody>
      </p:sp>
    </p:spTree>
  </p:cSld>
  <p:clrMap accent1="accent1" accent2="accent2" accent3="accent3" accent4="accent4" accent5="accent5" accent6="accent6" bg1="lt1" bg2="lt2" folHlink="folHlink" hlink="hlink" tx1="dk1" tx2="dk2"/>
  <p:sldLayoutIdLst>
    <p:sldLayoutId id="2147483651" r:id="rId2"/>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0" name="TextShape 1"/>
          <p:cNvSpPr txBox="1"/>
          <p:nvPr/>
        </p:nvSpPr>
        <p:spPr>
          <a:xfrm>
            <a:off x="685800" y="2130480"/>
            <a:ext cx="7772040" cy="1469520"/>
          </a:xfrm>
          <a:prstGeom prst="rect">
            <a:avLst/>
          </a:prstGeom>
        </p:spPr>
        <p:txBody>
          <a:bodyPr bIns="45000" lIns="90000" rIns="90000" tIns="45000"/>
          <a:p>
            <a:pPr algn="ctr"/>
            <a:r>
              <a:rPr lang="es-ES" sz="4400">
                <a:solidFill>
                  <a:srgbClr val="000000"/>
                </a:solidFill>
                <a:latin typeface="Calibri"/>
              </a:rPr>
              <a:t>Test UD 8</a:t>
            </a:r>
            <a:endParaRPr/>
          </a:p>
        </p:txBody>
      </p:sp>
    </p:spTree>
  </p:cSld>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7" name="TextShape 1"/>
          <p:cNvSpPr txBox="1"/>
          <p:nvPr/>
        </p:nvSpPr>
        <p:spPr>
          <a:xfrm>
            <a:off x="457200" y="274680"/>
            <a:ext cx="8229240" cy="1235160"/>
          </a:xfrm>
          <a:prstGeom prst="rect">
            <a:avLst/>
          </a:prstGeom>
        </p:spPr>
        <p:txBody>
          <a:bodyPr bIns="45000" lIns="90000" rIns="90000" tIns="45000"/>
          <a:p>
            <a:pPr algn="ctr"/>
            <a:r>
              <a:rPr lang="es-ES" sz="3200">
                <a:solidFill>
                  <a:srgbClr val="000000"/>
                </a:solidFill>
                <a:latin typeface="Calibri"/>
              </a:rPr>
              <a:t>9. Los extranjeros comunitarios que quieran trabajar en España:</a:t>
            </a:r>
            <a:endParaRPr/>
          </a:p>
        </p:txBody>
      </p:sp>
      <p:sp>
        <p:nvSpPr>
          <p:cNvPr id="28" name="TextShape 2"/>
          <p:cNvSpPr txBox="1"/>
          <p:nvPr/>
        </p:nvSpPr>
        <p:spPr>
          <a:xfrm>
            <a:off x="457200" y="1600200"/>
            <a:ext cx="8229240" cy="4616280"/>
          </a:xfrm>
          <a:prstGeom prst="rect">
            <a:avLst/>
          </a:prstGeom>
        </p:spPr>
        <p:txBody>
          <a:bodyPr bIns="45000" lIns="90000" rIns="90000" tIns="45000"/>
          <a:p>
            <a:r>
              <a:rPr lang="es-ES"/>
              <a:t>a. Necesitan permiso de residencia.</a:t>
            </a:r>
            <a:endParaRPr/>
          </a:p>
          <a:p>
            <a:r>
              <a:rPr lang="es-ES"/>
              <a:t>b. Necesitan permiso de trabajo.</a:t>
            </a:r>
            <a:endParaRPr/>
          </a:p>
          <a:p>
            <a:r>
              <a:rPr lang="es-ES"/>
              <a:t>c. Las respuestas a y b son ciertas.</a:t>
            </a:r>
            <a:endParaRPr/>
          </a:p>
          <a:p>
            <a:r>
              <a:rPr lang="es-ES"/>
              <a:t>d. Ninguna de las anteriores es correcta.</a:t>
            </a:r>
            <a:endParaRPr/>
          </a:p>
        </p:txBody>
      </p:sp>
    </p:spTree>
  </p:cSld>
  <p:timing>
    <p:tnLst>
      <p:par>
        <p:cTn dur="indefinite" id="9" nodeType="tmRoot" restart="never">
          <p:childTnLst>
            <p:seq>
              <p:cTn id="10" nodeType="mainSeq">
                <p:childTnLst/>
              </p:cTn>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9" name="TextShape 1"/>
          <p:cNvSpPr txBox="1"/>
          <p:nvPr/>
        </p:nvSpPr>
        <p:spPr>
          <a:xfrm>
            <a:off x="457200" y="274680"/>
            <a:ext cx="8229240" cy="1235160"/>
          </a:xfrm>
          <a:prstGeom prst="rect">
            <a:avLst/>
          </a:prstGeom>
        </p:spPr>
        <p:txBody>
          <a:bodyPr bIns="45000" lIns="90000" rIns="90000" tIns="45000"/>
          <a:p>
            <a:pPr algn="ctr"/>
            <a:r>
              <a:rPr lang="es-ES" sz="4400">
                <a:solidFill>
                  <a:srgbClr val="000000"/>
                </a:solidFill>
                <a:latin typeface="Calibri"/>
              </a:rPr>
              <a:t>10. Empresario puede ser:</a:t>
            </a:r>
            <a:endParaRPr/>
          </a:p>
        </p:txBody>
      </p:sp>
      <p:sp>
        <p:nvSpPr>
          <p:cNvPr id="30" name="TextShape 2"/>
          <p:cNvSpPr txBox="1"/>
          <p:nvPr/>
        </p:nvSpPr>
        <p:spPr>
          <a:xfrm>
            <a:off x="457200" y="1600200"/>
            <a:ext cx="8229240" cy="4525560"/>
          </a:xfrm>
          <a:prstGeom prst="rect">
            <a:avLst/>
          </a:prstGeom>
        </p:spPr>
        <p:txBody>
          <a:bodyPr bIns="45000" lIns="90000" rIns="90000" tIns="45000"/>
          <a:p>
            <a:r>
              <a:rPr lang="es-ES"/>
              <a:t>a. Una Persona jurídica.</a:t>
            </a:r>
            <a:endParaRPr/>
          </a:p>
          <a:p>
            <a:r>
              <a:rPr lang="es-ES"/>
              <a:t>b. Una persona física.</a:t>
            </a:r>
            <a:endParaRPr/>
          </a:p>
          <a:p>
            <a:r>
              <a:rPr lang="es-ES"/>
              <a:t>c. Las respuestas a y b son ciertas.</a:t>
            </a:r>
            <a:endParaRPr/>
          </a:p>
          <a:p>
            <a:r>
              <a:rPr lang="es-ES"/>
              <a:t>d. Ninguna de las anteriores es correcta.</a:t>
            </a:r>
            <a:endParaRPr/>
          </a:p>
          <a:p>
            <a:endParaRPr/>
          </a:p>
        </p:txBody>
      </p:sp>
    </p:spTree>
  </p:cSld>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1" name="TextShape 1"/>
          <p:cNvSpPr txBox="1"/>
          <p:nvPr/>
        </p:nvSpPr>
        <p:spPr>
          <a:xfrm>
            <a:off x="457200" y="274680"/>
            <a:ext cx="8229240" cy="1235160"/>
          </a:xfrm>
          <a:prstGeom prst="rect">
            <a:avLst/>
          </a:prstGeom>
        </p:spPr>
        <p:txBody>
          <a:bodyPr bIns="45000" lIns="90000" rIns="90000" tIns="45000"/>
          <a:p>
            <a:pPr algn="ctr"/>
            <a:r>
              <a:rPr lang="es-ES" sz="4400">
                <a:solidFill>
                  <a:srgbClr val="000000"/>
                </a:solidFill>
                <a:latin typeface="Calibri"/>
              </a:rPr>
              <a:t>11. El periodo de prueba:</a:t>
            </a:r>
            <a:endParaRPr/>
          </a:p>
        </p:txBody>
      </p:sp>
      <p:sp>
        <p:nvSpPr>
          <p:cNvPr id="32" name="TextShape 2"/>
          <p:cNvSpPr txBox="1"/>
          <p:nvPr/>
        </p:nvSpPr>
        <p:spPr>
          <a:xfrm>
            <a:off x="457200" y="1600200"/>
            <a:ext cx="8229240" cy="4525560"/>
          </a:xfrm>
          <a:prstGeom prst="rect">
            <a:avLst/>
          </a:prstGeom>
        </p:spPr>
        <p:txBody>
          <a:bodyPr bIns="45000" lIns="90000" rIns="90000" tIns="45000"/>
          <a:p>
            <a:r>
              <a:rPr lang="es-ES"/>
              <a:t>a. Es optativo.</a:t>
            </a:r>
            <a:endParaRPr/>
          </a:p>
          <a:p>
            <a:r>
              <a:rPr lang="es-ES"/>
              <a:t>b. Es obligatorio.</a:t>
            </a:r>
            <a:endParaRPr/>
          </a:p>
          <a:p>
            <a:r>
              <a:rPr lang="es-ES"/>
              <a:t>c. Ha de fijarse por escrito.</a:t>
            </a:r>
            <a:endParaRPr/>
          </a:p>
          <a:p>
            <a:r>
              <a:rPr lang="es-ES"/>
              <a:t>d. Las respuestas a y c son ciertas.</a:t>
            </a:r>
            <a:endParaRPr/>
          </a:p>
        </p:txBody>
      </p:sp>
    </p:spTree>
  </p:cSld>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3" name="TextShape 1"/>
          <p:cNvSpPr txBox="1"/>
          <p:nvPr/>
        </p:nvSpPr>
        <p:spPr>
          <a:xfrm>
            <a:off x="457200" y="274680"/>
            <a:ext cx="8229240" cy="1235160"/>
          </a:xfrm>
          <a:prstGeom prst="rect">
            <a:avLst/>
          </a:prstGeom>
        </p:spPr>
        <p:txBody>
          <a:bodyPr bIns="45000" lIns="90000" rIns="90000" tIns="45000"/>
          <a:p>
            <a:pPr algn="ctr"/>
            <a:r>
              <a:rPr lang="es-ES" sz="3600">
                <a:solidFill>
                  <a:srgbClr val="000000"/>
                </a:solidFill>
                <a:latin typeface="Calibri"/>
              </a:rPr>
              <a:t>12. La duración máxima del periodo de prueba es de</a:t>
            </a:r>
            <a:endParaRPr/>
          </a:p>
        </p:txBody>
      </p:sp>
      <p:sp>
        <p:nvSpPr>
          <p:cNvPr id="34" name="TextShape 2"/>
          <p:cNvSpPr txBox="1"/>
          <p:nvPr/>
        </p:nvSpPr>
        <p:spPr>
          <a:xfrm>
            <a:off x="457200" y="1600200"/>
            <a:ext cx="8229240" cy="4616280"/>
          </a:xfrm>
          <a:prstGeom prst="rect">
            <a:avLst/>
          </a:prstGeom>
        </p:spPr>
        <p:txBody>
          <a:bodyPr bIns="45000" lIns="90000" rIns="90000" tIns="45000"/>
          <a:p>
            <a:r>
              <a:rPr lang="es-ES"/>
              <a:t>a. 6 meses para los técnicos titulados.</a:t>
            </a:r>
            <a:endParaRPr/>
          </a:p>
          <a:p>
            <a:r>
              <a:rPr lang="es-ES"/>
              <a:t>b. 2 meses para las empresas que tengan 25 o más trabajadores.</a:t>
            </a:r>
            <a:endParaRPr/>
          </a:p>
          <a:p>
            <a:r>
              <a:rPr lang="es-ES"/>
              <a:t>c.3 meses para las empresas que tengan menos de 25 trabajadores.</a:t>
            </a:r>
            <a:endParaRPr/>
          </a:p>
          <a:p>
            <a:r>
              <a:rPr lang="es-ES"/>
              <a:t>d. Todas las anteriores son correctas.</a:t>
            </a:r>
            <a:endParaRPr/>
          </a:p>
        </p:txBody>
      </p:sp>
    </p:spTree>
  </p:cSld>
  <p:timing>
    <p:tnLst>
      <p:par>
        <p:cTn dur="indefinite" id="11" nodeType="tmRoot" restart="never">
          <p:childTnLst>
            <p:seq>
              <p:cTn id="12" nodeType="mainSeq">
                <p:childTnLst/>
              </p:cTn>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5" name="TextShape 1"/>
          <p:cNvSpPr txBox="1"/>
          <p:nvPr/>
        </p:nvSpPr>
        <p:spPr>
          <a:xfrm>
            <a:off x="457200" y="274680"/>
            <a:ext cx="8229240" cy="1142640"/>
          </a:xfrm>
          <a:prstGeom prst="rect">
            <a:avLst/>
          </a:prstGeom>
        </p:spPr>
        <p:txBody>
          <a:bodyPr bIns="45000" lIns="90000" rIns="90000" tIns="45000"/>
          <a:p>
            <a:pPr algn="ctr"/>
            <a:r>
              <a:rPr lang="es-ES" sz="2800">
                <a:solidFill>
                  <a:srgbClr val="000000"/>
                </a:solidFill>
                <a:latin typeface="Calibri"/>
              </a:rPr>
              <a:t>13. En el contrato en prácticas, el período de prueba será como máximo de</a:t>
            </a:r>
            <a:endParaRPr/>
          </a:p>
        </p:txBody>
      </p:sp>
      <p:sp>
        <p:nvSpPr>
          <p:cNvPr id="36" name="TextShape 2"/>
          <p:cNvSpPr txBox="1"/>
          <p:nvPr/>
        </p:nvSpPr>
        <p:spPr>
          <a:xfrm>
            <a:off x="457200" y="1600200"/>
            <a:ext cx="8229240" cy="4616280"/>
          </a:xfrm>
          <a:prstGeom prst="rect">
            <a:avLst/>
          </a:prstGeom>
        </p:spPr>
        <p:txBody>
          <a:bodyPr bIns="45000" lIns="90000" rIns="90000" tIns="45000"/>
          <a:p>
            <a:r>
              <a:rPr lang="es-ES"/>
              <a:t>a. 2 meses para los técnicos titulados.</a:t>
            </a:r>
            <a:endParaRPr/>
          </a:p>
          <a:p>
            <a:r>
              <a:rPr lang="es-ES"/>
              <a:t>b. Un mes para el resto de los trabajadores.</a:t>
            </a:r>
            <a:endParaRPr/>
          </a:p>
          <a:p>
            <a:r>
              <a:rPr lang="es-ES"/>
              <a:t>c. Las respuestas a y b son correctas.</a:t>
            </a:r>
            <a:endParaRPr/>
          </a:p>
          <a:p>
            <a:r>
              <a:rPr lang="es-ES"/>
              <a:t>d. Ninguna de las anteriores es correcta.</a:t>
            </a:r>
            <a:endParaRPr/>
          </a:p>
        </p:txBody>
      </p:sp>
    </p:spTree>
  </p:cSld>
  <p:timing>
    <p:tnLst>
      <p:par>
        <p:cTn dur="indefinite" id="13" nodeType="tmRoot" restart="never">
          <p:childTnLst>
            <p:seq>
              <p:cTn id="14" nodeType="mainSeq">
                <p:childTnLst/>
              </p:cTn>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7" name="TextShape 1"/>
          <p:cNvSpPr txBox="1"/>
          <p:nvPr/>
        </p:nvSpPr>
        <p:spPr>
          <a:xfrm>
            <a:off x="428760" y="714240"/>
            <a:ext cx="8229240" cy="5382720"/>
          </a:xfrm>
          <a:prstGeom prst="rect">
            <a:avLst/>
          </a:prstGeom>
        </p:spPr>
        <p:txBody>
          <a:bodyPr bIns="45000" lIns="90000" rIns="90000" tIns="45000"/>
          <a:p>
            <a:r>
              <a:rPr lang="es-ES" sz="2000"/>
              <a:t>14. Este contrato tiene como finalidad el atender las exigencias circunstanciales del mercado, acumulación de tareas o exceso de pedidos, aun tratándose de la actividad normal de la empresa. Por convenio colectivo se podrán determinar las actividades en las que pueden contratarse trabajadores eventuales, así como fijar criterios generales relativos a la adecuada relación entre el volumen de esta modalidad contractual y la plantilla total de la empresa.</a:t>
            </a:r>
            <a:endParaRPr/>
          </a:p>
          <a:p>
            <a:r>
              <a:rPr lang="es-ES" sz="2800"/>
              <a:t>a. Contrato de obra o servicio determinado</a:t>
            </a:r>
            <a:endParaRPr/>
          </a:p>
          <a:p>
            <a:r>
              <a:rPr lang="es-ES" sz="2800"/>
              <a:t>b. Contrato eventual por circunstancias de la producción</a:t>
            </a:r>
            <a:endParaRPr/>
          </a:p>
          <a:p>
            <a:r>
              <a:rPr lang="es-ES" sz="2800"/>
              <a:t>c. Contrato de interinidad</a:t>
            </a:r>
            <a:endParaRPr/>
          </a:p>
          <a:p>
            <a:r>
              <a:rPr lang="es-ES" sz="2800"/>
              <a:t>d. Contrato indefinido. </a:t>
            </a:r>
            <a:endParaRPr/>
          </a:p>
        </p:txBody>
      </p:sp>
    </p:spTree>
  </p:cSld>
  <p:timing>
    <p:tnLst>
      <p:par>
        <p:cTn dur="indefinite" id="15" nodeType="tmRoot" restart="never">
          <p:childTnLst>
            <p:seq>
              <p:cTn id="16" nodeType="mainSeq">
                <p:childTnLst/>
              </p:cTn>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8" name="TextShape 1"/>
          <p:cNvSpPr txBox="1"/>
          <p:nvPr/>
        </p:nvSpPr>
        <p:spPr>
          <a:xfrm>
            <a:off x="410760" y="180000"/>
            <a:ext cx="8229240" cy="5869440"/>
          </a:xfrm>
          <a:prstGeom prst="rect">
            <a:avLst/>
          </a:prstGeom>
        </p:spPr>
        <p:txBody>
          <a:bodyPr bIns="45000" lIns="90000" rIns="90000" tIns="45000"/>
          <a:p>
            <a:r>
              <a:rPr lang="es-ES" sz="2000"/>
              <a:t>15. Este contrato tiene como objetivo sustituir a un trabajador con derecho a reserva de puesto de trabajo, en virtud de norma, convenio colectivo o acuerdo individual, o para cubrir temporalmente un puesto de trabajo durante el proceso de selección o promoción, para su cobertura definitiva, así como para sustituir a trabajadores en formación por trabajadores beneficiarios de prestaciones por desempleo.</a:t>
            </a:r>
            <a:endParaRPr/>
          </a:p>
          <a:p>
            <a:r>
              <a:rPr lang="es-ES"/>
              <a:t>a. Contrato de obra o servicio determinado</a:t>
            </a:r>
            <a:endParaRPr/>
          </a:p>
          <a:p>
            <a:r>
              <a:rPr lang="es-ES"/>
              <a:t>b. Contrato eventual por circunstancias de la producción</a:t>
            </a:r>
            <a:endParaRPr/>
          </a:p>
          <a:p>
            <a:r>
              <a:rPr lang="es-ES"/>
              <a:t>c. Contrato de interinidad</a:t>
            </a:r>
            <a:endParaRPr/>
          </a:p>
          <a:p>
            <a:r>
              <a:rPr lang="es-ES"/>
              <a:t>d. Contrato indefinido. </a:t>
            </a:r>
            <a:endParaRPr/>
          </a:p>
        </p:txBody>
      </p:sp>
    </p:spTree>
  </p:cSld>
  <p:timing>
    <p:tnLst>
      <p:par>
        <p:cTn dur="indefinite" id="17" nodeType="tmRoot" restart="never">
          <p:childTnLst>
            <p:seq>
              <p:cTn id="18" nodeType="mainSeq">
                <p:childTnLst/>
              </p:cTn>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39" name="TextShape 1"/>
          <p:cNvSpPr txBox="1"/>
          <p:nvPr/>
        </p:nvSpPr>
        <p:spPr>
          <a:xfrm>
            <a:off x="457200" y="274680"/>
            <a:ext cx="8229240" cy="1235160"/>
          </a:xfrm>
          <a:prstGeom prst="rect">
            <a:avLst/>
          </a:prstGeom>
        </p:spPr>
        <p:txBody>
          <a:bodyPr bIns="45000" lIns="90000" rIns="90000" tIns="45000"/>
          <a:p>
            <a:pPr algn="ctr"/>
            <a:r>
              <a:rPr lang="es-ES" sz="3200">
                <a:solidFill>
                  <a:srgbClr val="000000"/>
                </a:solidFill>
                <a:latin typeface="Calibri"/>
              </a:rPr>
              <a:t>16. En cuanto a las empresas de trabajo temporal…</a:t>
            </a:r>
            <a:endParaRPr/>
          </a:p>
        </p:txBody>
      </p:sp>
      <p:sp>
        <p:nvSpPr>
          <p:cNvPr id="40" name="TextShape 2"/>
          <p:cNvSpPr txBox="1"/>
          <p:nvPr/>
        </p:nvSpPr>
        <p:spPr>
          <a:xfrm>
            <a:off x="457200" y="1600200"/>
            <a:ext cx="8229240" cy="5199480"/>
          </a:xfrm>
          <a:prstGeom prst="rect">
            <a:avLst/>
          </a:prstGeom>
        </p:spPr>
        <p:txBody>
          <a:bodyPr bIns="45000" lIns="90000" rIns="90000" tIns="45000"/>
          <a:p>
            <a:r>
              <a:rPr lang="es-ES" sz="2400"/>
              <a:t>a. El contrato de puesta a disposición se celebra entre la E.T.T. y la empresa usuaria.</a:t>
            </a:r>
            <a:endParaRPr/>
          </a:p>
          <a:p>
            <a:r>
              <a:rPr lang="es-ES" sz="2400"/>
              <a:t>b. Entre la E.T.T. y los trabajadores se celebrará un contrato de duración determinada o indefinida, por escrito. </a:t>
            </a:r>
            <a:endParaRPr/>
          </a:p>
          <a:p>
            <a:r>
              <a:rPr lang="es-ES" sz="2400"/>
              <a:t>c. El poder sancionador y remunerador corresponde a la ETT. La empresa usuaria responde, respecto a los trabajadores, de la formación en prevención de riesgos y medidas de seguridad e higiene, y ejerce el poder de dirección sobre el trabajador.</a:t>
            </a:r>
            <a:endParaRPr/>
          </a:p>
          <a:p>
            <a:r>
              <a:rPr lang="es-ES" sz="2400"/>
              <a:t>d. Todas las anteriores son correctas.</a:t>
            </a:r>
            <a:endParaRPr/>
          </a:p>
          <a:p>
            <a:endParaRPr/>
          </a:p>
        </p:txBody>
      </p:sp>
    </p:spTree>
  </p:cSld>
  <p:timing>
    <p:tnLst>
      <p:par>
        <p:cTn dur="indefinite" id="19" nodeType="tmRoot" restart="never">
          <p:childTnLst>
            <p:seq>
              <p:cTn id="20" nodeType="mainSeq">
                <p:childTnLst/>
              </p:cTn>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1" name="TextShape 1"/>
          <p:cNvSpPr txBox="1"/>
          <p:nvPr/>
        </p:nvSpPr>
        <p:spPr>
          <a:xfrm>
            <a:off x="410760" y="360000"/>
            <a:ext cx="8229240" cy="1142640"/>
          </a:xfrm>
          <a:prstGeom prst="rect">
            <a:avLst/>
          </a:prstGeom>
        </p:spPr>
        <p:txBody>
          <a:bodyPr bIns="45000" lIns="90000" rIns="90000" tIns="45000"/>
          <a:p>
            <a:pPr algn="ctr"/>
            <a:r>
              <a:rPr lang="es-ES" sz="2200">
                <a:solidFill>
                  <a:srgbClr val="000000"/>
                </a:solidFill>
                <a:latin typeface="Calibri"/>
              </a:rPr>
              <a:t>17. Tiene como finalidad facilitar la obtención de la práctica profesional adecuada al nivel de estudios cursados por los trabajadores con título universitario o de formación profesional de grado medio o superior o títulos reconocidos oficialmente como equivalentes o de certificado de profesionalidad que habiliten para el ejercicio profesional.</a:t>
            </a:r>
            <a:endParaRPr/>
          </a:p>
        </p:txBody>
      </p:sp>
      <p:sp>
        <p:nvSpPr>
          <p:cNvPr id="42" name="TextShape 2"/>
          <p:cNvSpPr txBox="1"/>
          <p:nvPr/>
        </p:nvSpPr>
        <p:spPr>
          <a:xfrm>
            <a:off x="540000" y="2700000"/>
            <a:ext cx="8229240" cy="3600000"/>
          </a:xfrm>
          <a:prstGeom prst="rect">
            <a:avLst/>
          </a:prstGeom>
        </p:spPr>
        <p:txBody>
          <a:bodyPr bIns="45000" lIns="90000" rIns="90000" tIns="45000"/>
          <a:p>
            <a:r>
              <a:rPr lang="es-ES"/>
              <a:t>a. Contrato indefinido</a:t>
            </a:r>
            <a:endParaRPr/>
          </a:p>
          <a:p>
            <a:r>
              <a:rPr lang="es-ES"/>
              <a:t>b. Contrato indefinido de fijos discontinuos</a:t>
            </a:r>
            <a:endParaRPr/>
          </a:p>
          <a:p>
            <a:r>
              <a:rPr lang="es-ES"/>
              <a:t>c. Contrato para la formación y el aprendizaje</a:t>
            </a:r>
            <a:endParaRPr/>
          </a:p>
          <a:p>
            <a:r>
              <a:rPr lang="es-ES"/>
              <a:t>d. Contrato en prácticas</a:t>
            </a:r>
            <a:endParaRPr/>
          </a:p>
        </p:txBody>
      </p:sp>
    </p:spTree>
  </p:cSld>
  <p:timing>
    <p:tnLst>
      <p:par>
        <p:cTn dur="indefinite" id="21" nodeType="tmRoot" restart="never">
          <p:childTnLst>
            <p:seq>
              <p:cTn id="22" nodeType="mainSeq">
                <p:childTnLst/>
              </p:cTn>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3" name="TextShape 1"/>
          <p:cNvSpPr txBox="1"/>
          <p:nvPr/>
        </p:nvSpPr>
        <p:spPr>
          <a:xfrm>
            <a:off x="457200" y="274680"/>
            <a:ext cx="8229240" cy="1431000"/>
          </a:xfrm>
          <a:prstGeom prst="rect">
            <a:avLst/>
          </a:prstGeom>
        </p:spPr>
        <p:txBody>
          <a:bodyPr bIns="45000" lIns="90000" rIns="90000" tIns="45000"/>
          <a:p>
            <a:pPr algn="ctr"/>
            <a:r>
              <a:rPr lang="es-ES" sz="4400">
                <a:solidFill>
                  <a:srgbClr val="000000"/>
                </a:solidFill>
                <a:latin typeface="Calibri"/>
              </a:rPr>
              <a:t>18. En el contrato en prácticas</a:t>
            </a:r>
            <a:endParaRPr/>
          </a:p>
        </p:txBody>
      </p:sp>
      <p:sp>
        <p:nvSpPr>
          <p:cNvPr id="44" name="TextShape 2"/>
          <p:cNvSpPr txBox="1"/>
          <p:nvPr/>
        </p:nvSpPr>
        <p:spPr>
          <a:xfrm>
            <a:off x="457200" y="1600200"/>
            <a:ext cx="8229240" cy="4709880"/>
          </a:xfrm>
          <a:prstGeom prst="rect">
            <a:avLst/>
          </a:prstGeom>
        </p:spPr>
        <p:txBody>
          <a:bodyPr bIns="45000" lIns="90000" rIns="90000" tIns="45000"/>
          <a:p>
            <a:r>
              <a:rPr lang="es-ES"/>
              <a:t>a. No puede haber transcurrido más de cinco años desde la terminación de los correspondientes estudios.</a:t>
            </a:r>
            <a:endParaRPr/>
          </a:p>
          <a:p>
            <a:r>
              <a:rPr lang="es-ES"/>
              <a:t>b. La duración no podrá ser inferior a seis meses ni exceder de dos años. </a:t>
            </a:r>
            <a:endParaRPr/>
          </a:p>
          <a:p>
            <a:r>
              <a:rPr lang="es-ES"/>
              <a:t>c. Deberá formalizarse por escrito.</a:t>
            </a:r>
            <a:endParaRPr/>
          </a:p>
          <a:p>
            <a:r>
              <a:rPr lang="es-ES"/>
              <a:t>d. Todas las anteriores son correctas.</a:t>
            </a:r>
            <a:endParaRPr/>
          </a:p>
          <a:p>
            <a:endParaRPr/>
          </a:p>
        </p:txBody>
      </p:sp>
    </p:spTree>
  </p:cSld>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1" name="TextShape 1"/>
          <p:cNvSpPr txBox="1"/>
          <p:nvPr/>
        </p:nvSpPr>
        <p:spPr>
          <a:xfrm>
            <a:off x="457200" y="274680"/>
            <a:ext cx="8229240" cy="1235160"/>
          </a:xfrm>
          <a:prstGeom prst="rect">
            <a:avLst/>
          </a:prstGeom>
        </p:spPr>
        <p:txBody>
          <a:bodyPr bIns="45000" lIns="90000" rIns="90000" tIns="45000"/>
          <a:p>
            <a:pPr algn="ctr"/>
            <a:r>
              <a:rPr lang="es-ES" sz="4400">
                <a:solidFill>
                  <a:srgbClr val="000000"/>
                </a:solidFill>
                <a:latin typeface="Calibri"/>
              </a:rPr>
              <a:t>1. El período de prueba</a:t>
            </a:r>
            <a:endParaRPr/>
          </a:p>
        </p:txBody>
      </p:sp>
      <p:sp>
        <p:nvSpPr>
          <p:cNvPr id="12" name="TextShape 2"/>
          <p:cNvSpPr txBox="1"/>
          <p:nvPr/>
        </p:nvSpPr>
        <p:spPr>
          <a:xfrm>
            <a:off x="457200" y="1600200"/>
            <a:ext cx="8229240" cy="4653720"/>
          </a:xfrm>
          <a:prstGeom prst="rect">
            <a:avLst/>
          </a:prstGeom>
        </p:spPr>
        <p:txBody>
          <a:bodyPr bIns="45000" lIns="90000" rIns="90000" tIns="45000"/>
          <a:p>
            <a:r>
              <a:rPr lang="es-ES" sz="2400"/>
              <a:t>a. Durante el mismo el trabajador tendrá los mismos derechos y obligaciones que el resto de los trabajadores, salvo en lo que respecta a indemnizaciones por extinción de la relación laboral.</a:t>
            </a:r>
            <a:endParaRPr/>
          </a:p>
          <a:p>
            <a:r>
              <a:rPr lang="es-ES" sz="2400"/>
              <a:t>b. Se computa a efectos de antigüedad.</a:t>
            </a:r>
            <a:endParaRPr/>
          </a:p>
          <a:p>
            <a:r>
              <a:rPr lang="es-ES" sz="2400"/>
              <a:t>c. La situación de incapacidad temporal que afecte al trabajador durante el período de prueba interrumpe el cómputo del mismo, siempre que se produzca acuerdo entre ambas partes.</a:t>
            </a:r>
            <a:endParaRPr/>
          </a:p>
          <a:p>
            <a:r>
              <a:rPr lang="es-ES" sz="2400"/>
              <a:t>d. Todas las anteriores son correctas.</a:t>
            </a:r>
            <a:endParaRPr/>
          </a:p>
        </p:txBody>
      </p:sp>
    </p:spTree>
  </p:cSld>
  <p:timing>
    <p:tnLst>
      <p:par>
        <p:cTn dur="indefinite" id="1" nodeType="tmRoot" restart="never">
          <p:childTnLst>
            <p:seq>
              <p:cTn id="2" nodeType="mainSeq">
                <p:childTnLst/>
              </p:cTn>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5" name="TextShape 1"/>
          <p:cNvSpPr txBox="1"/>
          <p:nvPr/>
        </p:nvSpPr>
        <p:spPr>
          <a:xfrm>
            <a:off x="457200" y="274680"/>
            <a:ext cx="8229240" cy="1431000"/>
          </a:xfrm>
          <a:prstGeom prst="rect">
            <a:avLst/>
          </a:prstGeom>
        </p:spPr>
        <p:txBody>
          <a:bodyPr bIns="45000" lIns="90000" rIns="90000" tIns="45000"/>
          <a:p>
            <a:pPr algn="ctr"/>
            <a:r>
              <a:rPr lang="es-ES" sz="4400">
                <a:solidFill>
                  <a:srgbClr val="000000"/>
                </a:solidFill>
                <a:latin typeface="Calibri"/>
              </a:rPr>
              <a:t>19. En el contrato en prácticas la retribución…</a:t>
            </a:r>
            <a:endParaRPr/>
          </a:p>
        </p:txBody>
      </p:sp>
      <p:sp>
        <p:nvSpPr>
          <p:cNvPr id="46" name="TextShape 2"/>
          <p:cNvSpPr txBox="1"/>
          <p:nvPr/>
        </p:nvSpPr>
        <p:spPr>
          <a:xfrm>
            <a:off x="457200" y="1600200"/>
            <a:ext cx="8229240" cy="4616280"/>
          </a:xfrm>
          <a:prstGeom prst="rect">
            <a:avLst/>
          </a:prstGeom>
        </p:spPr>
        <p:txBody>
          <a:bodyPr bIns="45000" lIns="90000" rIns="90000" tIns="45000"/>
          <a:p>
            <a:r>
              <a:rPr lang="es-ES" sz="2400"/>
              <a:t>a. La retribución de los trabajadores será la fijada en convenio colectivo.</a:t>
            </a:r>
            <a:endParaRPr/>
          </a:p>
          <a:p>
            <a:r>
              <a:rPr lang="es-ES" sz="2400"/>
              <a:t>b. No puede ser inferior al 60 o el 75 por 100 durante el primero o el segundo año de vigencia del contrato, respectivamente, del salario fijado en convenio para un trabajador que desempeñe el mismo o equivalente puesto de trabajo. </a:t>
            </a:r>
            <a:endParaRPr/>
          </a:p>
          <a:p>
            <a:r>
              <a:rPr lang="es-ES" sz="2400"/>
              <a:t>c. Nunca puede ser en ningún caso inferiores al salario mínimo interprofesional. </a:t>
            </a:r>
            <a:endParaRPr/>
          </a:p>
          <a:p>
            <a:r>
              <a:rPr lang="es-ES" sz="2400"/>
              <a:t>d. Todas las anteriores son correctas</a:t>
            </a:r>
            <a:endParaRPr/>
          </a:p>
        </p:txBody>
      </p:sp>
    </p:spTree>
  </p:cSld>
  <p:timing>
    <p:tnLst>
      <p:par>
        <p:cTn dur="indefinite" id="23" nodeType="tmRoot" restart="never">
          <p:childTnLst>
            <p:seq>
              <p:cTn id="24" nodeType="mainSeq">
                <p:childTnLst/>
              </p:cTn>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47" name="TextShape 1"/>
          <p:cNvSpPr txBox="1"/>
          <p:nvPr/>
        </p:nvSpPr>
        <p:spPr>
          <a:xfrm>
            <a:off x="500040" y="642960"/>
            <a:ext cx="8229240" cy="4616280"/>
          </a:xfrm>
          <a:prstGeom prst="rect">
            <a:avLst/>
          </a:prstGeom>
        </p:spPr>
        <p:txBody>
          <a:bodyPr bIns="45000" lIns="90000" rIns="90000" tIns="45000"/>
          <a:p>
            <a:r>
              <a:rPr lang="es-ES" sz="2400"/>
              <a:t>20. Es el que se concierta para la realización de una obra o prestación de un servicio, con autonomía y sustantividad propia dentro de la actividad de la empresa y cuya ejecución, aunque limitada en el tiempo, sea en principio de duración incierta.</a:t>
            </a:r>
            <a:endParaRPr/>
          </a:p>
          <a:p>
            <a:r>
              <a:rPr lang="es-ES" sz="2400"/>
              <a:t>a. Contrato de obra o servicio determinado</a:t>
            </a:r>
            <a:endParaRPr/>
          </a:p>
          <a:p>
            <a:r>
              <a:rPr lang="es-ES" sz="2400"/>
              <a:t>b. Contrato eventual por circunstancias de la producción</a:t>
            </a:r>
            <a:endParaRPr/>
          </a:p>
          <a:p>
            <a:r>
              <a:rPr lang="es-ES" sz="2400"/>
              <a:t>c. Contrato de interinidad</a:t>
            </a:r>
            <a:endParaRPr/>
          </a:p>
          <a:p>
            <a:r>
              <a:rPr lang="es-ES" sz="2400"/>
              <a:t>d. Contrato indefinido. </a:t>
            </a:r>
            <a:endParaRPr/>
          </a:p>
        </p:txBody>
      </p:sp>
    </p:spTree>
  </p:cSld>
  <p:timing>
    <p:tnLst>
      <p:par>
        <p:cTn dur="indefinite" id="25" nodeType="tmRoot" restart="never">
          <p:childTnLst>
            <p:seq>
              <p:cTn id="26" nodeType="mainSeq">
                <p:childTnLst/>
              </p:cTn>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3" name="TextShape 1"/>
          <p:cNvSpPr txBox="1"/>
          <p:nvPr/>
        </p:nvSpPr>
        <p:spPr>
          <a:xfrm>
            <a:off x="457200" y="274680"/>
            <a:ext cx="8229240" cy="1431000"/>
          </a:xfrm>
          <a:prstGeom prst="rect">
            <a:avLst/>
          </a:prstGeom>
        </p:spPr>
        <p:txBody>
          <a:bodyPr bIns="45000" lIns="90000" rIns="90000" tIns="45000"/>
          <a:p>
            <a:pPr algn="ctr"/>
            <a:r>
              <a:rPr lang="es-ES" sz="4400">
                <a:solidFill>
                  <a:srgbClr val="000000"/>
                </a:solidFill>
                <a:latin typeface="Calibri"/>
              </a:rPr>
              <a:t>2. En cuanto a la forma del contrato de trabajo…</a:t>
            </a:r>
            <a:endParaRPr/>
          </a:p>
        </p:txBody>
      </p:sp>
      <p:sp>
        <p:nvSpPr>
          <p:cNvPr id="14" name="TextShape 2"/>
          <p:cNvSpPr txBox="1"/>
          <p:nvPr/>
        </p:nvSpPr>
        <p:spPr>
          <a:xfrm>
            <a:off x="457200" y="1600200"/>
            <a:ext cx="8229240" cy="4770360"/>
          </a:xfrm>
          <a:prstGeom prst="rect">
            <a:avLst/>
          </a:prstGeom>
        </p:spPr>
        <p:txBody>
          <a:bodyPr bIns="45000" lIns="90000" rIns="90000" tIns="45000"/>
          <a:p>
            <a:r>
              <a:rPr lang="es-ES" sz="2600"/>
              <a:t>a. La regla general es la libertad de forma.</a:t>
            </a:r>
            <a:endParaRPr/>
          </a:p>
          <a:p>
            <a:r>
              <a:rPr lang="es-ES" sz="2600"/>
              <a:t>b. Cualquiera de las partes puede exigir que se formalice por escrito el contrato de trabajo en cualquier momento, incluso durante el transcurso de la relación laboral.</a:t>
            </a:r>
            <a:endParaRPr/>
          </a:p>
          <a:p>
            <a:r>
              <a:rPr lang="es-ES" sz="2600"/>
              <a:t>c. Se establece que los contratos habrán de ser escritos cuando así lo exija una disposición legal.</a:t>
            </a:r>
            <a:endParaRPr/>
          </a:p>
          <a:p>
            <a:r>
              <a:rPr lang="es-ES" sz="2600"/>
              <a:t>d. Todas las anteriores son correctas.</a:t>
            </a:r>
            <a:endParaRPr/>
          </a:p>
          <a:p>
            <a:endParaRPr/>
          </a:p>
        </p:txBody>
      </p:sp>
    </p:spTree>
  </p:cSld>
  <p:timing>
    <p:tnLst>
      <p:par>
        <p:cTn dur="indefinite" id="3" nodeType="tmRoot" restart="never">
          <p:childTnLst>
            <p:seq>
              <p:cTn id="4" nodeType="mainSeq">
                <p:childTnLst/>
              </p:cTn>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5" name="TextShape 1"/>
          <p:cNvSpPr txBox="1"/>
          <p:nvPr/>
        </p:nvSpPr>
        <p:spPr>
          <a:xfrm>
            <a:off x="410760" y="477360"/>
            <a:ext cx="8229240" cy="1142640"/>
          </a:xfrm>
          <a:prstGeom prst="rect">
            <a:avLst/>
          </a:prstGeom>
        </p:spPr>
        <p:txBody>
          <a:bodyPr bIns="45000" lIns="90000" rIns="90000" tIns="45000"/>
          <a:p>
            <a:pPr algn="ctr"/>
            <a:r>
              <a:rPr lang="es-ES" sz="2600">
                <a:solidFill>
                  <a:srgbClr val="000000"/>
                </a:solidFill>
                <a:latin typeface="Calibri"/>
              </a:rPr>
              <a:t>3. Es aquel que se concierta sin establecer límites de tiempo en la prestación de los servicios, en cuanto a la duración del contrato.</a:t>
            </a:r>
            <a:endParaRPr/>
          </a:p>
        </p:txBody>
      </p:sp>
      <p:sp>
        <p:nvSpPr>
          <p:cNvPr id="16" name="TextShape 2"/>
          <p:cNvSpPr txBox="1"/>
          <p:nvPr/>
        </p:nvSpPr>
        <p:spPr>
          <a:xfrm>
            <a:off x="357120" y="2143080"/>
            <a:ext cx="8229240" cy="4616280"/>
          </a:xfrm>
          <a:prstGeom prst="rect">
            <a:avLst/>
          </a:prstGeom>
        </p:spPr>
        <p:txBody>
          <a:bodyPr bIns="45000" lIns="90000" rIns="90000" tIns="45000"/>
          <a:p>
            <a:r>
              <a:rPr lang="es-ES"/>
              <a:t>a. Contrato indefinido</a:t>
            </a:r>
            <a:endParaRPr/>
          </a:p>
          <a:p>
            <a:r>
              <a:rPr lang="es-ES"/>
              <a:t>b. Contrato indefinido de fijos discontinuos</a:t>
            </a:r>
            <a:endParaRPr/>
          </a:p>
          <a:p>
            <a:r>
              <a:rPr lang="es-ES"/>
              <a:t>c. Contrato para la formación y el aprendizaje</a:t>
            </a:r>
            <a:endParaRPr/>
          </a:p>
          <a:p>
            <a:r>
              <a:rPr lang="es-ES"/>
              <a:t>d. Contrato en prácticas</a:t>
            </a:r>
            <a:endParaRPr/>
          </a:p>
        </p:txBody>
      </p:sp>
    </p:spTree>
  </p:cSld>
  <p:timing>
    <p:tnLst>
      <p:par>
        <p:cTn dur="indefinite" id="5" nodeType="tmRoot" restart="never">
          <p:childTnLst>
            <p:seq>
              <p:cTn id="6" nodeType="mainSeq">
                <p:childTnLst/>
              </p:cTn>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7" name="TextShape 1"/>
          <p:cNvSpPr txBox="1"/>
          <p:nvPr/>
        </p:nvSpPr>
        <p:spPr>
          <a:xfrm>
            <a:off x="360000" y="360000"/>
            <a:ext cx="8229240" cy="1142640"/>
          </a:xfrm>
          <a:prstGeom prst="rect">
            <a:avLst/>
          </a:prstGeom>
        </p:spPr>
        <p:txBody>
          <a:bodyPr bIns="45000" lIns="90000" rIns="90000" tIns="45000"/>
          <a:p>
            <a:pPr algn="ctr"/>
            <a:r>
              <a:rPr lang="es-ES" sz="2800">
                <a:solidFill>
                  <a:srgbClr val="000000"/>
                </a:solidFill>
                <a:latin typeface="Calibri"/>
              </a:rPr>
              <a:t>4. Es el que se concierta para realizar trabajos que tengan el carácter de fijos discontinuos y no se repitan en fechas ciertas, dentro del volumen normal de actividad de la empresa.</a:t>
            </a:r>
            <a:endParaRPr/>
          </a:p>
        </p:txBody>
      </p:sp>
      <p:sp>
        <p:nvSpPr>
          <p:cNvPr id="18" name="TextShape 2"/>
          <p:cNvSpPr txBox="1"/>
          <p:nvPr/>
        </p:nvSpPr>
        <p:spPr>
          <a:xfrm>
            <a:off x="357120" y="2857320"/>
            <a:ext cx="8229240" cy="4616280"/>
          </a:xfrm>
          <a:prstGeom prst="rect">
            <a:avLst/>
          </a:prstGeom>
        </p:spPr>
        <p:txBody>
          <a:bodyPr bIns="45000" lIns="90000" rIns="90000" tIns="45000"/>
          <a:p>
            <a:r>
              <a:rPr lang="es-ES"/>
              <a:t>a. Contrato indefinido</a:t>
            </a:r>
            <a:endParaRPr/>
          </a:p>
          <a:p>
            <a:r>
              <a:rPr lang="es-ES"/>
              <a:t>b. Contrato indefinido de fijos discontinuos</a:t>
            </a:r>
            <a:endParaRPr/>
          </a:p>
          <a:p>
            <a:r>
              <a:rPr lang="es-ES"/>
              <a:t>c. Contrato para la formación y el aprendizaje</a:t>
            </a:r>
            <a:endParaRPr/>
          </a:p>
          <a:p>
            <a:r>
              <a:rPr lang="es-ES"/>
              <a:t>d. Contrato en prácticas</a:t>
            </a:r>
            <a:endParaRPr/>
          </a:p>
        </p:txBody>
      </p:sp>
    </p:spTree>
  </p:cSld>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19" name="TextShape 1"/>
          <p:cNvSpPr txBox="1"/>
          <p:nvPr/>
        </p:nvSpPr>
        <p:spPr>
          <a:xfrm>
            <a:off x="410760" y="192240"/>
            <a:ext cx="8229240" cy="1142640"/>
          </a:xfrm>
          <a:prstGeom prst="rect">
            <a:avLst/>
          </a:prstGeom>
        </p:spPr>
        <p:txBody>
          <a:bodyPr bIns="45000" lIns="90000" rIns="90000" tIns="45000"/>
          <a:p>
            <a:pPr algn="ctr"/>
            <a:r>
              <a:rPr lang="es-ES" sz="2400">
                <a:solidFill>
                  <a:srgbClr val="000000"/>
                </a:solidFill>
                <a:latin typeface="Calibri"/>
              </a:rPr>
              <a:t>5. Tiene por objeto la cualificación profesional de los trabajadores en un régimen de alternancia de actividad laboral retribuida en una empresa con actividad formativa recibida en el marco del sistema de formación profesional para el empleo o del sistema educativo.</a:t>
            </a:r>
            <a:endParaRPr/>
          </a:p>
        </p:txBody>
      </p:sp>
      <p:sp>
        <p:nvSpPr>
          <p:cNvPr id="20" name="TextShape 2"/>
          <p:cNvSpPr txBox="1"/>
          <p:nvPr/>
        </p:nvSpPr>
        <p:spPr>
          <a:xfrm>
            <a:off x="410760" y="2583720"/>
            <a:ext cx="8229240" cy="4616280"/>
          </a:xfrm>
          <a:prstGeom prst="rect">
            <a:avLst/>
          </a:prstGeom>
        </p:spPr>
        <p:txBody>
          <a:bodyPr bIns="45000" lIns="90000" rIns="90000" tIns="45000"/>
          <a:p>
            <a:r>
              <a:rPr lang="es-ES"/>
              <a:t>a. Contrato indefinido</a:t>
            </a:r>
            <a:endParaRPr/>
          </a:p>
          <a:p>
            <a:r>
              <a:rPr lang="es-ES"/>
              <a:t>b. Contrato indefinido de fijos discontinuos</a:t>
            </a:r>
            <a:endParaRPr/>
          </a:p>
          <a:p>
            <a:r>
              <a:rPr lang="es-ES"/>
              <a:t>c. Contrato para la formación y el aprendizaje</a:t>
            </a:r>
            <a:endParaRPr/>
          </a:p>
          <a:p>
            <a:r>
              <a:rPr lang="es-ES"/>
              <a:t>d. Contrato en prácticas</a:t>
            </a:r>
            <a:endParaRPr/>
          </a:p>
        </p:txBody>
      </p:sp>
    </p:spTree>
  </p:cSld>
  <p:timing>
    <p:tnLst>
      <p:par>
        <p:cTn dur="indefinite" id="7" nodeType="tmRoot" restart="never">
          <p:childTnLst>
            <p:seq>
              <p:cTn id="8" nodeType="mainSeq">
                <p:childTnLst/>
              </p:cTn>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1" name="TextShape 1"/>
          <p:cNvSpPr txBox="1"/>
          <p:nvPr/>
        </p:nvSpPr>
        <p:spPr>
          <a:xfrm>
            <a:off x="457200" y="274680"/>
            <a:ext cx="8229240" cy="1431000"/>
          </a:xfrm>
          <a:prstGeom prst="rect">
            <a:avLst/>
          </a:prstGeom>
        </p:spPr>
        <p:txBody>
          <a:bodyPr bIns="45000" lIns="90000" rIns="90000" tIns="45000"/>
          <a:p>
            <a:pPr algn="ctr"/>
            <a:r>
              <a:rPr lang="es-ES" sz="4400">
                <a:solidFill>
                  <a:srgbClr val="000000"/>
                </a:solidFill>
                <a:latin typeface="Calibri"/>
              </a:rPr>
              <a:t>6. Los sujetos del contrato de trabajo son:</a:t>
            </a:r>
            <a:endParaRPr/>
          </a:p>
        </p:txBody>
      </p:sp>
      <p:sp>
        <p:nvSpPr>
          <p:cNvPr id="22" name="TextShape 2"/>
          <p:cNvSpPr txBox="1"/>
          <p:nvPr/>
        </p:nvSpPr>
        <p:spPr>
          <a:xfrm>
            <a:off x="457200" y="1600200"/>
            <a:ext cx="8229240" cy="4616280"/>
          </a:xfrm>
          <a:prstGeom prst="rect">
            <a:avLst/>
          </a:prstGeom>
        </p:spPr>
        <p:txBody>
          <a:bodyPr bIns="45000" lIns="90000" rIns="90000" tIns="45000"/>
          <a:p>
            <a:r>
              <a:rPr lang="es-ES"/>
              <a:t>a. Trabajador y empresario.</a:t>
            </a:r>
            <a:endParaRPr/>
          </a:p>
          <a:p>
            <a:r>
              <a:rPr lang="es-ES"/>
              <a:t>b. Empresario y trabajador autónomo.</a:t>
            </a:r>
            <a:endParaRPr/>
          </a:p>
          <a:p>
            <a:r>
              <a:rPr lang="es-ES"/>
              <a:t>c. Trabajador y trabajador por cuenta ajena.</a:t>
            </a:r>
            <a:endParaRPr/>
          </a:p>
          <a:p>
            <a:r>
              <a:rPr lang="es-ES"/>
              <a:t>d. Empresario y emprendedor.</a:t>
            </a:r>
            <a:endParaRPr/>
          </a:p>
        </p:txBody>
      </p:sp>
    </p:spTree>
  </p:cSld>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3" name="TextShape 1"/>
          <p:cNvSpPr txBox="1"/>
          <p:nvPr/>
        </p:nvSpPr>
        <p:spPr>
          <a:xfrm>
            <a:off x="457200" y="274680"/>
            <a:ext cx="8229240" cy="1235160"/>
          </a:xfrm>
          <a:prstGeom prst="rect">
            <a:avLst/>
          </a:prstGeom>
        </p:spPr>
        <p:txBody>
          <a:bodyPr bIns="45000" lIns="90000" rIns="90000" tIns="45000"/>
          <a:p>
            <a:pPr algn="ctr"/>
            <a:r>
              <a:rPr lang="es-ES" sz="4400">
                <a:solidFill>
                  <a:srgbClr val="000000"/>
                </a:solidFill>
                <a:latin typeface="Calibri"/>
              </a:rPr>
              <a:t>7. Trabajador puede ser:</a:t>
            </a:r>
            <a:endParaRPr/>
          </a:p>
        </p:txBody>
      </p:sp>
      <p:sp>
        <p:nvSpPr>
          <p:cNvPr id="24" name="TextShape 2"/>
          <p:cNvSpPr txBox="1"/>
          <p:nvPr/>
        </p:nvSpPr>
        <p:spPr>
          <a:xfrm>
            <a:off x="457200" y="1600200"/>
            <a:ext cx="8229240" cy="4616280"/>
          </a:xfrm>
          <a:prstGeom prst="rect">
            <a:avLst/>
          </a:prstGeom>
        </p:spPr>
        <p:txBody>
          <a:bodyPr bIns="45000" lIns="90000" rIns="90000" tIns="45000"/>
          <a:p>
            <a:r>
              <a:rPr lang="es-ES"/>
              <a:t>a. Una Sociedad Anónima.</a:t>
            </a:r>
            <a:endParaRPr/>
          </a:p>
          <a:p>
            <a:r>
              <a:rPr lang="es-ES"/>
              <a:t>b. Una Sociedad Limitada.</a:t>
            </a:r>
            <a:endParaRPr/>
          </a:p>
          <a:p>
            <a:r>
              <a:rPr lang="es-ES"/>
              <a:t>c. Una persona física.</a:t>
            </a:r>
            <a:endParaRPr/>
          </a:p>
          <a:p>
            <a:r>
              <a:rPr lang="es-ES"/>
              <a:t>d. Las respuestas a y b son ciertas.</a:t>
            </a:r>
            <a:endParaRPr/>
          </a:p>
        </p:txBody>
      </p:sp>
    </p:spTree>
  </p:cSld>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a:xfrm>
          <a:off x="0" y="0"/>
          <a:ext cx="0" cy="0"/>
          <a:chOff x="0" y="0"/>
          <a:chExt cx="0" cy="0"/>
        </a:xfrm>
      </p:grpSpPr>
      <p:sp>
        <p:nvSpPr>
          <p:cNvPr id="25" name="TextShape 1"/>
          <p:cNvSpPr txBox="1"/>
          <p:nvPr/>
        </p:nvSpPr>
        <p:spPr>
          <a:xfrm>
            <a:off x="457200" y="274680"/>
            <a:ext cx="8229240" cy="1431000"/>
          </a:xfrm>
          <a:prstGeom prst="rect">
            <a:avLst/>
          </a:prstGeom>
        </p:spPr>
        <p:txBody>
          <a:bodyPr bIns="45000" lIns="90000" rIns="90000" tIns="45000"/>
          <a:p>
            <a:pPr algn="ctr"/>
            <a:r>
              <a:rPr lang="es-ES" sz="4400">
                <a:solidFill>
                  <a:srgbClr val="000000"/>
                </a:solidFill>
                <a:latin typeface="Calibri"/>
              </a:rPr>
              <a:t>8. La edad mínima para trabajar en España es de:</a:t>
            </a:r>
            <a:endParaRPr/>
          </a:p>
        </p:txBody>
      </p:sp>
      <p:sp>
        <p:nvSpPr>
          <p:cNvPr id="26" name="TextShape 2"/>
          <p:cNvSpPr txBox="1"/>
          <p:nvPr/>
        </p:nvSpPr>
        <p:spPr>
          <a:xfrm>
            <a:off x="457200" y="1600200"/>
            <a:ext cx="8229240" cy="4616280"/>
          </a:xfrm>
          <a:prstGeom prst="rect">
            <a:avLst/>
          </a:prstGeom>
        </p:spPr>
        <p:txBody>
          <a:bodyPr bIns="45000" lIns="90000" rIns="90000" tIns="45000"/>
          <a:p>
            <a:r>
              <a:rPr lang="es-ES"/>
              <a:t>a. 18 años.</a:t>
            </a:r>
            <a:endParaRPr/>
          </a:p>
          <a:p>
            <a:r>
              <a:rPr lang="es-ES"/>
              <a:t>b. 16 años.</a:t>
            </a:r>
            <a:endParaRPr/>
          </a:p>
          <a:p>
            <a:r>
              <a:rPr lang="es-ES"/>
              <a:t>c. 14 años.</a:t>
            </a:r>
            <a:endParaRPr/>
          </a:p>
          <a:p>
            <a:r>
              <a:rPr lang="es-ES"/>
              <a:t>d. 12 años.</a:t>
            </a:r>
            <a:endParaRPr/>
          </a:p>
        </p:txBody>
      </p:sp>
    </p:spTree>
  </p:cSl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