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58" r:id="rId8"/>
    <p:sldId id="262" r:id="rId9"/>
    <p:sldId id="263" r:id="rId10"/>
    <p:sldId id="265" r:id="rId11"/>
    <p:sldId id="266" r:id="rId12"/>
    <p:sldId id="267" r:id="rId13"/>
    <p:sldId id="259" r:id="rId14"/>
    <p:sldId id="268" r:id="rId15"/>
    <p:sldId id="284" r:id="rId16"/>
    <p:sldId id="285" r:id="rId17"/>
    <p:sldId id="286" r:id="rId18"/>
    <p:sldId id="273" r:id="rId19"/>
    <p:sldId id="274" r:id="rId20"/>
    <p:sldId id="261" r:id="rId21"/>
    <p:sldId id="275"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679A11D-F72A-47A1-87FE-78115CC4A977}" type="datetimeFigureOut">
              <a:rPr lang="es-ES" smtClean="0"/>
              <a:pPr/>
              <a:t>10/03/2014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34E984A-C69F-45C1-8B40-129A97DDF1F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9A11D-F72A-47A1-87FE-78115CC4A977}" type="datetimeFigureOut">
              <a:rPr lang="es-ES" smtClean="0"/>
              <a:pPr/>
              <a:t>10/03/2014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E984A-C69F-45C1-8B40-129A97DDF1F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Test UD 8</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9. Los extranjeros comunitarios que quieran trabajar en España:</a:t>
            </a:r>
            <a:endParaRPr lang="es-ES" dirty="0"/>
          </a:p>
        </p:txBody>
      </p:sp>
      <p:sp>
        <p:nvSpPr>
          <p:cNvPr id="3" name="2 Marcador de contenido"/>
          <p:cNvSpPr>
            <a:spLocks noGrp="1"/>
          </p:cNvSpPr>
          <p:nvPr>
            <p:ph idx="1"/>
          </p:nvPr>
        </p:nvSpPr>
        <p:spPr/>
        <p:txBody>
          <a:bodyPr>
            <a:normAutofit/>
          </a:bodyPr>
          <a:lstStyle/>
          <a:p>
            <a:r>
              <a:rPr lang="es-ES" dirty="0" smtClean="0"/>
              <a:t>a. Necesitan permiso de residencia.</a:t>
            </a:r>
          </a:p>
          <a:p>
            <a:r>
              <a:rPr lang="es-ES" dirty="0" smtClean="0"/>
              <a:t>b. Necesitan permiso de trabajo.</a:t>
            </a:r>
          </a:p>
          <a:p>
            <a:r>
              <a:rPr lang="es-ES" dirty="0" smtClean="0"/>
              <a:t>c. Las respuestas a y b son ciertas.</a:t>
            </a:r>
          </a:p>
          <a:p>
            <a:r>
              <a:rPr lang="es-ES" dirty="0" smtClean="0"/>
              <a:t>d. Ninguna de las anteriores es correcta.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10. Empresario puede ser:</a:t>
            </a:r>
            <a:endParaRPr lang="es-ES" dirty="0"/>
          </a:p>
        </p:txBody>
      </p:sp>
      <p:sp>
        <p:nvSpPr>
          <p:cNvPr id="3" name="2 Marcador de contenido"/>
          <p:cNvSpPr>
            <a:spLocks noGrp="1"/>
          </p:cNvSpPr>
          <p:nvPr>
            <p:ph idx="1"/>
          </p:nvPr>
        </p:nvSpPr>
        <p:spPr/>
        <p:txBody>
          <a:bodyPr/>
          <a:lstStyle/>
          <a:p>
            <a:r>
              <a:rPr lang="es-ES" dirty="0" smtClean="0"/>
              <a:t>a. Una Persona jurídica.</a:t>
            </a:r>
          </a:p>
          <a:p>
            <a:r>
              <a:rPr lang="es-ES" dirty="0" smtClean="0"/>
              <a:t>b. Una persona física.</a:t>
            </a:r>
          </a:p>
          <a:p>
            <a:r>
              <a:rPr lang="es-ES" dirty="0" smtClean="0"/>
              <a:t>c. Las respuestas a y b son ciertas.</a:t>
            </a:r>
          </a:p>
          <a:p>
            <a:r>
              <a:rPr lang="es-ES" dirty="0" smtClean="0"/>
              <a:t>d. Ninguna de las anteriores es correcta.</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11. El periodo de prueba:</a:t>
            </a:r>
            <a:endParaRPr lang="es-ES" dirty="0"/>
          </a:p>
        </p:txBody>
      </p:sp>
      <p:sp>
        <p:nvSpPr>
          <p:cNvPr id="3" name="2 Marcador de contenido"/>
          <p:cNvSpPr>
            <a:spLocks noGrp="1"/>
          </p:cNvSpPr>
          <p:nvPr>
            <p:ph idx="1"/>
          </p:nvPr>
        </p:nvSpPr>
        <p:spPr/>
        <p:txBody>
          <a:bodyPr/>
          <a:lstStyle/>
          <a:p>
            <a:r>
              <a:rPr lang="es-ES" dirty="0" smtClean="0"/>
              <a:t>a. Es optativo.</a:t>
            </a:r>
          </a:p>
          <a:p>
            <a:r>
              <a:rPr lang="es-ES" dirty="0" smtClean="0"/>
              <a:t>b. Es obligatorio.</a:t>
            </a:r>
          </a:p>
          <a:p>
            <a:r>
              <a:rPr lang="es-ES" dirty="0" smtClean="0"/>
              <a:t>c. Ha de fijarse por escrito.</a:t>
            </a:r>
          </a:p>
          <a:p>
            <a:r>
              <a:rPr lang="es-ES" dirty="0" smtClean="0"/>
              <a:t>d. Las respuestas a y c son ciertas.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12. La duración máxima del periodo de prueba es de</a:t>
            </a:r>
            <a:endParaRPr lang="es-ES" dirty="0"/>
          </a:p>
        </p:txBody>
      </p:sp>
      <p:sp>
        <p:nvSpPr>
          <p:cNvPr id="3" name="2 Marcador de contenido"/>
          <p:cNvSpPr>
            <a:spLocks noGrp="1"/>
          </p:cNvSpPr>
          <p:nvPr>
            <p:ph idx="1"/>
          </p:nvPr>
        </p:nvSpPr>
        <p:spPr/>
        <p:txBody>
          <a:bodyPr>
            <a:normAutofit/>
          </a:bodyPr>
          <a:lstStyle/>
          <a:p>
            <a:r>
              <a:rPr lang="es-ES" dirty="0" smtClean="0"/>
              <a:t>a. 6 meses para los técnicos titulados.</a:t>
            </a:r>
          </a:p>
          <a:p>
            <a:r>
              <a:rPr lang="es-ES" dirty="0" smtClean="0"/>
              <a:t>b. 2 meses para las empresas que tengan 25 o más trabajadores.</a:t>
            </a:r>
          </a:p>
          <a:p>
            <a:r>
              <a:rPr lang="es-ES" dirty="0" smtClean="0"/>
              <a:t>c.3 meses para las empresas que tengan menos de 25 trabajadores.</a:t>
            </a:r>
          </a:p>
          <a:p>
            <a:r>
              <a:rPr lang="es-ES" dirty="0" smtClean="0"/>
              <a:t>d. Todas las anteriores son correctas.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3600" dirty="0" smtClean="0"/>
              <a:t>13. En el contrato en prácticas, el período de prueba será como máximo de</a:t>
            </a:r>
            <a:endParaRPr lang="es-ES" sz="3600" dirty="0"/>
          </a:p>
        </p:txBody>
      </p:sp>
      <p:sp>
        <p:nvSpPr>
          <p:cNvPr id="3" name="2 Marcador de contenido"/>
          <p:cNvSpPr>
            <a:spLocks noGrp="1"/>
          </p:cNvSpPr>
          <p:nvPr>
            <p:ph idx="1"/>
          </p:nvPr>
        </p:nvSpPr>
        <p:spPr/>
        <p:txBody>
          <a:bodyPr>
            <a:normAutofit/>
          </a:bodyPr>
          <a:lstStyle/>
          <a:p>
            <a:r>
              <a:rPr lang="es-ES" dirty="0" smtClean="0"/>
              <a:t>a. 2 meses para los técnicos titulados.</a:t>
            </a:r>
          </a:p>
          <a:p>
            <a:r>
              <a:rPr lang="es-ES" dirty="0" smtClean="0"/>
              <a:t>b. Un mes para el resto de los trabajadores.</a:t>
            </a:r>
          </a:p>
          <a:p>
            <a:r>
              <a:rPr lang="es-ES" dirty="0" smtClean="0"/>
              <a:t>c. Las respuestas a y b son correctas.</a:t>
            </a:r>
          </a:p>
          <a:p>
            <a:r>
              <a:rPr lang="es-ES" dirty="0" smtClean="0"/>
              <a:t>d. Ninguna de las anteriores es correcta.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14356"/>
            <a:ext cx="8229600" cy="4525963"/>
          </a:xfrm>
        </p:spPr>
        <p:txBody>
          <a:bodyPr>
            <a:normAutofit fontScale="70000" lnSpcReduction="20000"/>
          </a:bodyPr>
          <a:lstStyle/>
          <a:p>
            <a:r>
              <a:rPr lang="es-ES" sz="3600" dirty="0" smtClean="0"/>
              <a:t>14. Este contrato tiene como finalidad el atender las exigencias circunstanciales del mercado, acumulación de tareas o exceso de pedidos, aun tratándose de la actividad normal de la empresa. Por convenio colectivo se podrán determinar las actividades en las que pueden contratarse trabajadores eventuales, así como fijar criterios generales relativos a la adecuada relación entre el volumen de esta modalidad contractual y la plantilla total de la empresa.</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714356"/>
            <a:ext cx="8229600" cy="4525963"/>
          </a:xfrm>
        </p:spPr>
        <p:txBody>
          <a:bodyPr>
            <a:normAutofit fontScale="77500" lnSpcReduction="20000"/>
          </a:bodyPr>
          <a:lstStyle/>
          <a:p>
            <a:r>
              <a:rPr lang="es-ES" dirty="0" smtClean="0"/>
              <a:t>15. Este contrato tiene como objetivo sustituir a un trabajador con derecho a reserva de puesto de trabajo, en virtud de norma, convenio colectivo o acuerdo individual, o para cubrir temporalmente un puesto de trabajo durante el proceso de selección o promoción, para su cobertura definitiva, así como para sustituir a trabajadores en formación por trabajadores beneficiarios de prestaciones por desempleo.</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16. En cuanto a las empresas de trabajo temporal…</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a. El contrato de puesta a disposición se celebra entre la E.T.T. y la empresa usuaria.</a:t>
            </a:r>
          </a:p>
          <a:p>
            <a:r>
              <a:rPr lang="es-ES" dirty="0" smtClean="0"/>
              <a:t>b. Entre la E.T.T. y los trabajadores se celebrará un contrato de duración determinada o indefinida, por escrito. </a:t>
            </a:r>
          </a:p>
          <a:p>
            <a:r>
              <a:rPr lang="es-ES" dirty="0" smtClean="0"/>
              <a:t>c. El poder sancionador y remunerador corresponde a la ETT. La empresa usuaria responde, respecto a los trabajadores, de la formación en prevención de riesgos y medidas de seguridad e higiene, y ejerce el poder de dirección sobre el trabajador.</a:t>
            </a:r>
          </a:p>
          <a:p>
            <a:r>
              <a:rPr lang="es-ES" dirty="0" smtClean="0"/>
              <a:t>d. Todas las anteriores son correctas.</a:t>
            </a:r>
          </a:p>
          <a:p>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285860"/>
            <a:ext cx="8229600" cy="1143000"/>
          </a:xfrm>
        </p:spPr>
        <p:txBody>
          <a:bodyPr>
            <a:noAutofit/>
          </a:bodyPr>
          <a:lstStyle/>
          <a:p>
            <a:r>
              <a:rPr lang="es-ES" sz="2800" dirty="0" smtClean="0"/>
              <a:t>17. Tiene como finalidad facilitar la obtención de la práctica profesional adecuada al nivel de estudios cursados por los trabajadores con título universitario o de formación profesional de grado medio o superior o títulos reconocidos oficialmente como equivalentes o de certificado de profesionalidad que habiliten para el ejercicio profesional.</a:t>
            </a:r>
            <a:endParaRPr lang="es-ES" sz="2800" dirty="0"/>
          </a:p>
        </p:txBody>
      </p:sp>
      <p:sp>
        <p:nvSpPr>
          <p:cNvPr id="3" name="2 Marcador de contenido"/>
          <p:cNvSpPr>
            <a:spLocks noGrp="1"/>
          </p:cNvSpPr>
          <p:nvPr>
            <p:ph idx="1"/>
          </p:nvPr>
        </p:nvSpPr>
        <p:spPr>
          <a:xfrm>
            <a:off x="500034" y="3500438"/>
            <a:ext cx="8229600" cy="2571768"/>
          </a:xfrm>
        </p:spPr>
        <p:txBody>
          <a:bodyPr>
            <a:normAutofit/>
          </a:bodyPr>
          <a:lstStyle/>
          <a:p>
            <a:r>
              <a:rPr lang="es-ES" dirty="0" smtClean="0"/>
              <a:t>a. Contrato indefinido</a:t>
            </a:r>
          </a:p>
          <a:p>
            <a:r>
              <a:rPr lang="es-ES" dirty="0" smtClean="0"/>
              <a:t>b. Contrato indefinido de fijos discontinuos</a:t>
            </a:r>
          </a:p>
          <a:p>
            <a:r>
              <a:rPr lang="es-ES" dirty="0" smtClean="0"/>
              <a:t>c. Contrato para la formación y el aprendizaje</a:t>
            </a:r>
          </a:p>
          <a:p>
            <a:r>
              <a:rPr lang="es-ES" dirty="0" smtClean="0"/>
              <a:t>d. Contrato en prácticas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18. En el contrato en prácticas</a:t>
            </a:r>
            <a:endParaRPr lang="es-ES" dirty="0"/>
          </a:p>
        </p:txBody>
      </p:sp>
      <p:sp>
        <p:nvSpPr>
          <p:cNvPr id="3" name="2 Marcador de contenido"/>
          <p:cNvSpPr>
            <a:spLocks noGrp="1"/>
          </p:cNvSpPr>
          <p:nvPr>
            <p:ph idx="1"/>
          </p:nvPr>
        </p:nvSpPr>
        <p:spPr/>
        <p:txBody>
          <a:bodyPr>
            <a:normAutofit/>
          </a:bodyPr>
          <a:lstStyle/>
          <a:p>
            <a:r>
              <a:rPr lang="es-ES" dirty="0" smtClean="0"/>
              <a:t>a. No puede haber transcurrido más de cinco años desde la terminación de los correspondientes estudios.</a:t>
            </a:r>
          </a:p>
          <a:p>
            <a:r>
              <a:rPr lang="es-ES" dirty="0" smtClean="0"/>
              <a:t>b. La duración no podrá ser inferior a seis meses ni exceder de dos años. </a:t>
            </a:r>
          </a:p>
          <a:p>
            <a:r>
              <a:rPr lang="es-ES" dirty="0" smtClean="0"/>
              <a:t>c. Deberá formalizarse por escrito.</a:t>
            </a:r>
          </a:p>
          <a:p>
            <a:r>
              <a:rPr lang="es-ES" dirty="0" smtClean="0"/>
              <a:t>d. Todas las anteriores son correctas.</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 El período de prueba</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a. Durante el mismo el trabajador tendrá los mismos derechos y obligaciones que el resto de los trabajadores, salvo en lo que respecta a indemnizaciones por extinción de la relación laboral.</a:t>
            </a:r>
          </a:p>
          <a:p>
            <a:r>
              <a:rPr lang="es-ES" dirty="0" smtClean="0"/>
              <a:t>b. Se computa a efectos de antigüedad.</a:t>
            </a:r>
          </a:p>
          <a:p>
            <a:r>
              <a:rPr lang="es-ES" dirty="0" smtClean="0"/>
              <a:t>c. La situación de incapacidad temporal que afecte al trabajador durante el período de prueba interrumpe el cómputo del mismo, siempre que se produzca acuerdo entre ambas partes.</a:t>
            </a:r>
          </a:p>
          <a:p>
            <a:r>
              <a:rPr lang="es-ES" dirty="0" smtClean="0"/>
              <a:t>d. Todas las anteriores son correctas.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19. En el contrato en prácticas la retribución…</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a. La retribución de los trabajadores será la fijada en convenio colectivo.</a:t>
            </a:r>
          </a:p>
          <a:p>
            <a:r>
              <a:rPr lang="es-ES" dirty="0" smtClean="0"/>
              <a:t>b. No puede ser inferior al 60 o el 75 por 100 durante el primero o el segundo año de vigencia del contrato, respectivamente, del salario fijado en convenio para un trabajador que desempeñe el mismo o equivalente puesto de trabajo. </a:t>
            </a:r>
          </a:p>
          <a:p>
            <a:r>
              <a:rPr lang="es-ES" dirty="0" smtClean="0"/>
              <a:t>c. Nunca puede ser en ningún caso inferiores al salario mínimo interprofesional. </a:t>
            </a:r>
          </a:p>
          <a:p>
            <a:r>
              <a:rPr lang="es-ES" dirty="0" smtClean="0"/>
              <a:t>d. Todas las </a:t>
            </a:r>
            <a:r>
              <a:rPr lang="es-ES" dirty="0" smtClean="0"/>
              <a:t>anteriores </a:t>
            </a:r>
            <a:r>
              <a:rPr lang="es-ES" dirty="0" smtClean="0"/>
              <a:t>son correctas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642918"/>
            <a:ext cx="8229600" cy="4525963"/>
          </a:xfrm>
        </p:spPr>
        <p:txBody>
          <a:bodyPr>
            <a:normAutofit fontScale="92500" lnSpcReduction="20000"/>
          </a:bodyPr>
          <a:lstStyle/>
          <a:p>
            <a:r>
              <a:rPr lang="es-ES" smtClean="0"/>
              <a:t>20. </a:t>
            </a:r>
            <a:r>
              <a:rPr lang="es-ES" dirty="0" smtClean="0"/>
              <a:t>Es el que se concierta para la realización de una obra o prestación de un servicio, con autonomía y sustantividad propia dentro de la actividad de la empresa y cuya ejecución, aunque limitada en el tiempo, sea en principio de duración incierta.</a:t>
            </a:r>
          </a:p>
          <a:p>
            <a:r>
              <a:rPr lang="es-ES" dirty="0" smtClean="0"/>
              <a:t>a. Contrato de obra o servicio determinado</a:t>
            </a:r>
          </a:p>
          <a:p>
            <a:r>
              <a:rPr lang="es-ES" dirty="0" smtClean="0"/>
              <a:t>b. Contrato eventual por circunstancias de la producción</a:t>
            </a:r>
          </a:p>
          <a:p>
            <a:r>
              <a:rPr lang="es-ES" dirty="0" smtClean="0"/>
              <a:t>c. Contrato de interinidad</a:t>
            </a:r>
          </a:p>
          <a:p>
            <a:r>
              <a:rPr lang="es-ES" dirty="0" smtClean="0"/>
              <a:t>d. Contrato indefinido.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2. En cuanto a la forma del contrato de trabajo…</a:t>
            </a:r>
            <a:endParaRPr lang="es-ES" dirty="0"/>
          </a:p>
        </p:txBody>
      </p:sp>
      <p:sp>
        <p:nvSpPr>
          <p:cNvPr id="3" name="2 Marcador de contenido"/>
          <p:cNvSpPr>
            <a:spLocks noGrp="1"/>
          </p:cNvSpPr>
          <p:nvPr>
            <p:ph idx="1"/>
          </p:nvPr>
        </p:nvSpPr>
        <p:spPr/>
        <p:txBody>
          <a:bodyPr>
            <a:normAutofit lnSpcReduction="10000"/>
          </a:bodyPr>
          <a:lstStyle/>
          <a:p>
            <a:r>
              <a:rPr lang="es-ES" dirty="0" smtClean="0"/>
              <a:t>a. La regla general es la libertad de forma.</a:t>
            </a:r>
          </a:p>
          <a:p>
            <a:r>
              <a:rPr lang="es-ES" dirty="0" smtClean="0"/>
              <a:t>b. Cualquiera de las partes puede exigir que se formalice por escrito el contrato de trabajo en cualquier momento, incluso durante el transcurso de la relación laboral.</a:t>
            </a:r>
          </a:p>
          <a:p>
            <a:r>
              <a:rPr lang="es-ES" dirty="0" smtClean="0"/>
              <a:t>c. Se establece que los contratos habrán de ser escritos cuando así lo exija una disposición legal.</a:t>
            </a:r>
          </a:p>
          <a:p>
            <a:r>
              <a:rPr lang="es-ES" dirty="0" smtClean="0"/>
              <a:t>d. Todas las anteriores son correctas.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14356"/>
            <a:ext cx="8229600" cy="1143000"/>
          </a:xfrm>
        </p:spPr>
        <p:txBody>
          <a:bodyPr>
            <a:noAutofit/>
          </a:bodyPr>
          <a:lstStyle/>
          <a:p>
            <a:r>
              <a:rPr lang="es-ES" sz="3200" dirty="0" smtClean="0"/>
              <a:t>3. Es aquel que se concierta sin establecer límites de tiempo en la prestación de los servicios, en cuanto a la duración del contrato.</a:t>
            </a:r>
            <a:endParaRPr lang="es-ES" sz="3200" dirty="0"/>
          </a:p>
        </p:txBody>
      </p:sp>
      <p:sp>
        <p:nvSpPr>
          <p:cNvPr id="3" name="2 Marcador de contenido"/>
          <p:cNvSpPr>
            <a:spLocks noGrp="1"/>
          </p:cNvSpPr>
          <p:nvPr>
            <p:ph idx="1"/>
          </p:nvPr>
        </p:nvSpPr>
        <p:spPr>
          <a:xfrm>
            <a:off x="357158" y="2143116"/>
            <a:ext cx="8229600" cy="4525963"/>
          </a:xfrm>
        </p:spPr>
        <p:txBody>
          <a:bodyPr>
            <a:normAutofit/>
          </a:bodyPr>
          <a:lstStyle/>
          <a:p>
            <a:r>
              <a:rPr lang="es-ES" dirty="0" smtClean="0"/>
              <a:t>a. Contrato indefinido</a:t>
            </a:r>
          </a:p>
          <a:p>
            <a:r>
              <a:rPr lang="es-ES" dirty="0" smtClean="0"/>
              <a:t>b. Contrato indefinido de fijos discontinuos</a:t>
            </a:r>
          </a:p>
          <a:p>
            <a:r>
              <a:rPr lang="es-ES" dirty="0" smtClean="0"/>
              <a:t>c. Contrato para la formación y el aprendizaje</a:t>
            </a:r>
          </a:p>
          <a:p>
            <a:r>
              <a:rPr lang="es-ES" dirty="0" smtClean="0"/>
              <a:t>d. Contrato en prácticas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1143000"/>
          </a:xfrm>
        </p:spPr>
        <p:txBody>
          <a:bodyPr>
            <a:noAutofit/>
          </a:bodyPr>
          <a:lstStyle/>
          <a:p>
            <a:r>
              <a:rPr lang="es-ES" sz="2800" dirty="0" smtClean="0"/>
              <a:t>4. Es el que se concierta para realizar trabajos que tengan el carácter de fijos discontinuos y no se repitan en fechas ciertas, dentro del volumen normal de actividad de la empresa.</a:t>
            </a:r>
            <a:endParaRPr lang="es-ES" sz="2800" dirty="0"/>
          </a:p>
        </p:txBody>
      </p:sp>
      <p:sp>
        <p:nvSpPr>
          <p:cNvPr id="3" name="2 Marcador de contenido"/>
          <p:cNvSpPr>
            <a:spLocks noGrp="1"/>
          </p:cNvSpPr>
          <p:nvPr>
            <p:ph idx="1"/>
          </p:nvPr>
        </p:nvSpPr>
        <p:spPr>
          <a:xfrm>
            <a:off x="357158" y="2857497"/>
            <a:ext cx="8229600" cy="3071834"/>
          </a:xfrm>
        </p:spPr>
        <p:txBody>
          <a:bodyPr>
            <a:normAutofit/>
          </a:bodyPr>
          <a:lstStyle/>
          <a:p>
            <a:r>
              <a:rPr lang="es-ES" dirty="0" smtClean="0"/>
              <a:t>a. Contrato indefinido</a:t>
            </a:r>
          </a:p>
          <a:p>
            <a:r>
              <a:rPr lang="es-ES" dirty="0" smtClean="0"/>
              <a:t>b. Contrato indefinido de fijos discontinuos</a:t>
            </a:r>
          </a:p>
          <a:p>
            <a:r>
              <a:rPr lang="es-ES" dirty="0" smtClean="0"/>
              <a:t>c. Contrato para la formación y el aprendizaje</a:t>
            </a:r>
          </a:p>
          <a:p>
            <a:r>
              <a:rPr lang="es-ES" dirty="0" smtClean="0"/>
              <a:t>d. Contrato en prácticas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142984"/>
            <a:ext cx="8229600" cy="1143000"/>
          </a:xfrm>
        </p:spPr>
        <p:txBody>
          <a:bodyPr>
            <a:noAutofit/>
          </a:bodyPr>
          <a:lstStyle/>
          <a:p>
            <a:r>
              <a:rPr lang="es-ES" sz="2800" dirty="0" smtClean="0"/>
              <a:t>5. Tiene por objeto la cualificación profesional de los trabajadores en un régimen de alternancia de actividad laboral retribuida en una empresa con actividad formativa recibida en el marco del sistema de formación profesional para el empleo o del sistema educativo.</a:t>
            </a:r>
            <a:endParaRPr lang="es-ES" sz="2800" dirty="0"/>
          </a:p>
        </p:txBody>
      </p:sp>
      <p:sp>
        <p:nvSpPr>
          <p:cNvPr id="3" name="2 Marcador de contenido"/>
          <p:cNvSpPr>
            <a:spLocks noGrp="1"/>
          </p:cNvSpPr>
          <p:nvPr>
            <p:ph idx="1"/>
          </p:nvPr>
        </p:nvSpPr>
        <p:spPr>
          <a:xfrm>
            <a:off x="428596" y="3071811"/>
            <a:ext cx="8229600" cy="2928958"/>
          </a:xfrm>
        </p:spPr>
        <p:txBody>
          <a:bodyPr>
            <a:normAutofit/>
          </a:bodyPr>
          <a:lstStyle/>
          <a:p>
            <a:r>
              <a:rPr lang="es-ES" dirty="0" smtClean="0"/>
              <a:t>a. Contrato indefinido</a:t>
            </a:r>
          </a:p>
          <a:p>
            <a:r>
              <a:rPr lang="es-ES" dirty="0" smtClean="0"/>
              <a:t>b. Contrato indefinido de fijos discontinuos</a:t>
            </a:r>
          </a:p>
          <a:p>
            <a:r>
              <a:rPr lang="es-ES" dirty="0" smtClean="0"/>
              <a:t>c. Contrato para la formación y el aprendizaje</a:t>
            </a:r>
          </a:p>
          <a:p>
            <a:r>
              <a:rPr lang="es-ES" dirty="0" smtClean="0"/>
              <a:t>d. Contrato en prácticas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6. Los sujetos del contrato de trabajo son:</a:t>
            </a:r>
            <a:endParaRPr lang="es-ES" dirty="0"/>
          </a:p>
        </p:txBody>
      </p:sp>
      <p:sp>
        <p:nvSpPr>
          <p:cNvPr id="3" name="2 Marcador de contenido"/>
          <p:cNvSpPr>
            <a:spLocks noGrp="1"/>
          </p:cNvSpPr>
          <p:nvPr>
            <p:ph idx="1"/>
          </p:nvPr>
        </p:nvSpPr>
        <p:spPr/>
        <p:txBody>
          <a:bodyPr>
            <a:normAutofit/>
          </a:bodyPr>
          <a:lstStyle/>
          <a:p>
            <a:r>
              <a:rPr lang="es-ES" dirty="0" smtClean="0"/>
              <a:t>a. Trabajador y empresario.</a:t>
            </a:r>
          </a:p>
          <a:p>
            <a:r>
              <a:rPr lang="es-ES" dirty="0" smtClean="0"/>
              <a:t>b. Empresario y trabajador autónomo.</a:t>
            </a:r>
          </a:p>
          <a:p>
            <a:r>
              <a:rPr lang="es-ES" dirty="0" smtClean="0"/>
              <a:t>c. Trabajador y trabajador por cuenta ajena.</a:t>
            </a:r>
          </a:p>
          <a:p>
            <a:r>
              <a:rPr lang="es-ES" dirty="0" smtClean="0"/>
              <a:t>d. Empresario y emprendedor.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7. Trabajador puede ser:</a:t>
            </a:r>
            <a:endParaRPr lang="es-ES" dirty="0"/>
          </a:p>
        </p:txBody>
      </p:sp>
      <p:sp>
        <p:nvSpPr>
          <p:cNvPr id="3" name="2 Marcador de contenido"/>
          <p:cNvSpPr>
            <a:spLocks noGrp="1"/>
          </p:cNvSpPr>
          <p:nvPr>
            <p:ph idx="1"/>
          </p:nvPr>
        </p:nvSpPr>
        <p:spPr/>
        <p:txBody>
          <a:bodyPr>
            <a:normAutofit/>
          </a:bodyPr>
          <a:lstStyle/>
          <a:p>
            <a:r>
              <a:rPr lang="es-ES" dirty="0" smtClean="0"/>
              <a:t>a. Una Sociedad Anónima.</a:t>
            </a:r>
          </a:p>
          <a:p>
            <a:r>
              <a:rPr lang="es-ES" dirty="0" smtClean="0"/>
              <a:t>b. Una Sociedad Limitada.</a:t>
            </a:r>
          </a:p>
          <a:p>
            <a:r>
              <a:rPr lang="es-ES" dirty="0" smtClean="0"/>
              <a:t>c. Una persona física.</a:t>
            </a:r>
          </a:p>
          <a:p>
            <a:r>
              <a:rPr lang="es-ES" dirty="0" smtClean="0"/>
              <a:t>d. Las respuestas a y b son ciertas.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8. La edad mínima para trabajar en España es de:</a:t>
            </a:r>
          </a:p>
        </p:txBody>
      </p:sp>
      <p:sp>
        <p:nvSpPr>
          <p:cNvPr id="3" name="2 Marcador de contenido"/>
          <p:cNvSpPr>
            <a:spLocks noGrp="1"/>
          </p:cNvSpPr>
          <p:nvPr>
            <p:ph idx="1"/>
          </p:nvPr>
        </p:nvSpPr>
        <p:spPr/>
        <p:txBody>
          <a:bodyPr>
            <a:normAutofit/>
          </a:bodyPr>
          <a:lstStyle/>
          <a:p>
            <a:r>
              <a:rPr lang="es-ES" dirty="0" smtClean="0"/>
              <a:t>a. 18 años.</a:t>
            </a:r>
          </a:p>
          <a:p>
            <a:r>
              <a:rPr lang="es-ES" dirty="0" smtClean="0"/>
              <a:t>b. 16 años.</a:t>
            </a:r>
          </a:p>
          <a:p>
            <a:r>
              <a:rPr lang="es-ES" dirty="0" smtClean="0"/>
              <a:t>c. 14 años.</a:t>
            </a:r>
          </a:p>
          <a:p>
            <a:r>
              <a:rPr lang="es-ES" dirty="0" smtClean="0"/>
              <a:t>d. 12 años.</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1238</Words>
  <Application>Microsoft Office PowerPoint</Application>
  <PresentationFormat>Presentación en pantalla (4:3)</PresentationFormat>
  <Paragraphs>101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Test UD 8</vt:lpstr>
      <vt:lpstr>1. El período de prueba</vt:lpstr>
      <vt:lpstr>2. En cuanto a la forma del contrato de trabajo…</vt:lpstr>
      <vt:lpstr>3. Es aquel que se concierta sin establecer límites de tiempo en la prestación de los servicios, en cuanto a la duración del contrato.</vt:lpstr>
      <vt:lpstr>4. Es el que se concierta para realizar trabajos que tengan el carácter de fijos discontinuos y no se repitan en fechas ciertas, dentro del volumen normal de actividad de la empresa.</vt:lpstr>
      <vt:lpstr>5. Tiene por objeto la cualificación profesional de los trabajadores en un régimen de alternancia de actividad laboral retribuida en una empresa con actividad formativa recibida en el marco del sistema de formación profesional para el empleo o del sistema educativo.</vt:lpstr>
      <vt:lpstr>6. Los sujetos del contrato de trabajo son:</vt:lpstr>
      <vt:lpstr>7. Trabajador puede ser:</vt:lpstr>
      <vt:lpstr>8. La edad mínima para trabajar en España es de:</vt:lpstr>
      <vt:lpstr>9. Los extranjeros comunitarios que quieran trabajar en España:</vt:lpstr>
      <vt:lpstr>10. Empresario puede ser:</vt:lpstr>
      <vt:lpstr>11. El periodo de prueba:</vt:lpstr>
      <vt:lpstr>12. La duración máxima del periodo de prueba es de</vt:lpstr>
      <vt:lpstr>13. En el contrato en prácticas, el período de prueba será como máximo de</vt:lpstr>
      <vt:lpstr>Diapositiva 15</vt:lpstr>
      <vt:lpstr>Diapositiva 16</vt:lpstr>
      <vt:lpstr>16. En cuanto a las empresas de trabajo temporal…</vt:lpstr>
      <vt:lpstr>17. Tiene como finalidad facilitar la obtención de la práctica profesional adecuada al nivel de estudios cursados por los trabajadores con título universitario o de formación profesional de grado medio o superior o títulos reconocidos oficialmente como equivalentes o de certificado de profesionalidad que habiliten para el ejercicio profesional.</vt:lpstr>
      <vt:lpstr>18. En el contrato en prácticas</vt:lpstr>
      <vt:lpstr>19. En el contrato en prácticas la retribución…</vt:lpstr>
      <vt:lpstr>Diapositiva 21</vt:lpstr>
    </vt:vector>
  </TitlesOfParts>
  <Company>IES VENTURA MORON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FM</dc:creator>
  <cp:lastModifiedBy>FM</cp:lastModifiedBy>
  <cp:revision>13</cp:revision>
  <dcterms:created xsi:type="dcterms:W3CDTF">2013-06-05T10:56:19Z</dcterms:created>
  <dcterms:modified xsi:type="dcterms:W3CDTF">2014-03-10T13:02:04Z</dcterms:modified>
</cp:coreProperties>
</file>